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theme+xml" PartName="/ppt/theme/theme1.xml"/>
  <Override ContentType="application/vnd.openxmlformats-officedocument.theme+xml" PartName="/ppt/theme/theme2.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binary" PartName="/ppt/metadata"/>
  <Override ContentType="application/vnd.openxmlformats-officedocument.presentationml.notesMaster+xml" PartName="/ppt/notesMasters/notesMaster1.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y="5143500" cx="9144000"/>
  <p:notesSz cx="6858000" cy="9144000"/>
  <p:embeddedFontLst>
    <p:embeddedFont>
      <p:font typeface="Roboto"/>
      <p:regular r:id="rId27"/>
      <p:bold r:id="rId28"/>
      <p:italic r:id="rId29"/>
      <p:boldItalic r:id="rId3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31" roundtripDataSignature="AMtx7mgvtmutyE3EnAkBR4qd+riMIhcwMg=="/>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1" name="Stefana Belbe"/>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4.xml"/><Relationship Id="rId22" Type="http://schemas.openxmlformats.org/officeDocument/2006/relationships/slide" Target="slides/slide16.xml"/><Relationship Id="rId21" Type="http://schemas.openxmlformats.org/officeDocument/2006/relationships/slide" Target="slides/slide15.xml"/><Relationship Id="rId24" Type="http://schemas.openxmlformats.org/officeDocument/2006/relationships/slide" Target="slides/slide18.xml"/><Relationship Id="rId23" Type="http://schemas.openxmlformats.org/officeDocument/2006/relationships/slide" Target="slides/slide1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commentAuthors" Target="commentAuthors.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font" Target="fonts/Roboto-bold.fntdata"/><Relationship Id="rId27" Type="http://schemas.openxmlformats.org/officeDocument/2006/relationships/font" Target="fonts/Roboto-regular.fntdata"/><Relationship Id="rId5" Type="http://schemas.openxmlformats.org/officeDocument/2006/relationships/slideMaster" Target="slideMasters/slideMaster1.xml"/><Relationship Id="rId6" Type="http://schemas.openxmlformats.org/officeDocument/2006/relationships/notesMaster" Target="notesMasters/notesMaster1.xml"/><Relationship Id="rId29" Type="http://schemas.openxmlformats.org/officeDocument/2006/relationships/font" Target="fonts/Roboto-italic.fntdata"/><Relationship Id="rId7" Type="http://schemas.openxmlformats.org/officeDocument/2006/relationships/slide" Target="slides/slide1.xml"/><Relationship Id="rId8" Type="http://schemas.openxmlformats.org/officeDocument/2006/relationships/slide" Target="slides/slide2.xml"/><Relationship Id="rId31" Type="http://customschemas.google.com/relationships/presentationmetadata" Target="metadata"/><Relationship Id="rId30" Type="http://schemas.openxmlformats.org/officeDocument/2006/relationships/font" Target="fonts/Roboto-boldItalic.fntdata"/><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19" Type="http://schemas.openxmlformats.org/officeDocument/2006/relationships/slide" Target="slides/slide13.xml"/><Relationship Id="rId18" Type="http://schemas.openxmlformats.org/officeDocument/2006/relationships/slide" Target="slides/slide12.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4-07-16T12:18:45.005">
    <p:pos x="196" y="725"/>
    <p:text>@liana.stanca@econ.ubbcluj.ro  add your CMStatistics presentation title here</p:text>
    <p:extLst>
      <p:ext uri="{C676402C-5697-4E1C-873F-D02D1690AC5C}">
        <p15:threadingInfo timeZoneBias="0"/>
      </p:ext>
      <p:ext uri="http://customooxmlschemas.google.com/">
        <go:slidesCustomData xmlns:go="http://customooxmlschemas.google.com/" commentPostId="AAABRrvdk14"/>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ec6d9599d1_4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ec6d9599d1_4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g2ec6d9599d1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2" name="Google Shape;112;g2ec6d9599d1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ec95baf7f7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ec95baf7f7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ec95baf7f7_0_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4" name="Google Shape;124;g2ec95baf7f7_0_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8" name="Shape 128"/>
        <p:cNvGrpSpPr/>
        <p:nvPr/>
      </p:nvGrpSpPr>
      <p:grpSpPr>
        <a:xfrm>
          <a:off x="0" y="0"/>
          <a:ext cx="0" cy="0"/>
          <a:chOff x="0" y="0"/>
          <a:chExt cx="0" cy="0"/>
        </a:xfrm>
      </p:grpSpPr>
      <p:sp>
        <p:nvSpPr>
          <p:cNvPr id="129" name="Google Shape;129;g2ec95baf7f7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0" name="Google Shape;130;g2ec95baf7f7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4" name="Shape 134"/>
        <p:cNvGrpSpPr/>
        <p:nvPr/>
      </p:nvGrpSpPr>
      <p:grpSpPr>
        <a:xfrm>
          <a:off x="0" y="0"/>
          <a:ext cx="0" cy="0"/>
          <a:chOff x="0" y="0"/>
          <a:chExt cx="0" cy="0"/>
        </a:xfrm>
      </p:grpSpPr>
      <p:sp>
        <p:nvSpPr>
          <p:cNvPr id="135" name="Google Shape;135;g2ec95baf7f7_0_4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6" name="Google Shape;136;g2ec95baf7f7_0_4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0" name="Shape 140"/>
        <p:cNvGrpSpPr/>
        <p:nvPr/>
      </p:nvGrpSpPr>
      <p:grpSpPr>
        <a:xfrm>
          <a:off x="0" y="0"/>
          <a:ext cx="0" cy="0"/>
          <a:chOff x="0" y="0"/>
          <a:chExt cx="0" cy="0"/>
        </a:xfrm>
      </p:grpSpPr>
      <p:sp>
        <p:nvSpPr>
          <p:cNvPr id="141" name="Google Shape;141;g2ec6d9599d1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2" name="Google Shape;142;g2ec6d9599d1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g2ec6d9599d1_5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8" name="Google Shape;148;g2ec6d9599d1_5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4: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154" name="Google Shape;154;p4: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8" name="Shape 158"/>
        <p:cNvGrpSpPr/>
        <p:nvPr/>
      </p:nvGrpSpPr>
      <p:grpSpPr>
        <a:xfrm>
          <a:off x="0" y="0"/>
          <a:ext cx="0" cy="0"/>
          <a:chOff x="0" y="0"/>
          <a:chExt cx="0" cy="0"/>
        </a:xfrm>
      </p:grpSpPr>
      <p:sp>
        <p:nvSpPr>
          <p:cNvPr id="159" name="Google Shape;159;g2ec6d9599d1_0_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0" name="Google Shape;160;g2ec6d9599d1_0_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8" name="Google Shape;58;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g2ec6d9599d1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6" name="Google Shape;166;g2ec6d9599d1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4" name="Google Shape;64;p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2e4e1a8c328_0_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0" name="Google Shape;70;g2e4e1a8c328_0_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2e4e1a8c328_0_13: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76" name="Google Shape;76;g2e4e1a8c328_0_13: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2ec6d9599d1_4_17: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82" name="Google Shape;82;g2ec6d9599d1_4_17: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2ec95baf7f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2ec95baf7f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2ec95baf7f7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2ec95baf7f7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ec95baf7f7_0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ec95baf7f7_0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6"/>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6"/>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5"/>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5"/>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47" name="Google Shape;47;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3" name="Shape 13"/>
        <p:cNvGrpSpPr/>
        <p:nvPr/>
      </p:nvGrpSpPr>
      <p:grpSpPr>
        <a:xfrm>
          <a:off x="0" y="0"/>
          <a:ext cx="0" cy="0"/>
          <a:chOff x="0" y="0"/>
          <a:chExt cx="0" cy="0"/>
        </a:xfrm>
      </p:grpSpPr>
      <p:sp>
        <p:nvSpPr>
          <p:cNvPr id="14" name="Google Shape;14;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5" name="Google Shape;15;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16" name="Google Shape;16;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7" name="Shape 17"/>
        <p:cNvGrpSpPr/>
        <p:nvPr/>
      </p:nvGrpSpPr>
      <p:grpSpPr>
        <a:xfrm>
          <a:off x="0" y="0"/>
          <a:ext cx="0" cy="0"/>
          <a:chOff x="0" y="0"/>
          <a:chExt cx="0" cy="0"/>
        </a:xfrm>
      </p:grpSpPr>
      <p:sp>
        <p:nvSpPr>
          <p:cNvPr id="18" name="Google Shape;18;p8"/>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9" name="Google Shape;19;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2" name="Google Shape;22;p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3" name="Google Shape;23;p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24" name="Google Shape;24;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1"/>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1"/>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1" name="Google Shape;31;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2"/>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3"/>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3"/>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3"/>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3"/>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40" name="Google Shape;40;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4"/>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43" name="Google Shape;43;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5"/>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 Id="rId3" Type="http://schemas.openxmlformats.org/officeDocument/2006/relationships/comments" Target="../comments/comment1.xml"/><Relationship Id="rId4" Type="http://schemas.openxmlformats.org/officeDocument/2006/relationships/hyperlink" Target="https://fin-ai.eu/womeninfintech2024/" TargetMode="External"/><Relationship Id="rId5" Type="http://schemas.openxmlformats.org/officeDocument/2006/relationships/hyperlink" Target="https://fin-ai.eu/best-wi-fi-2024/" TargetMode="External"/><Relationship Id="rId6" Type="http://schemas.openxmlformats.org/officeDocument/2006/relationships/hyperlink" Target="https://www.cmstatistics.org/CMStatistics2023/" TargetMode="External"/><Relationship Id="rId7" Type="http://schemas.openxmlformats.org/officeDocument/2006/relationships/hyperlink" Target="https://fin-ai.eu/Ethics-in-AI-and-Digital-Finance/"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hyperlink" Target="https://conference.fin-ai.eu/azores_2023/" TargetMode="External"/><Relationship Id="rId4" Type="http://schemas.openxmlformats.org/officeDocument/2006/relationships/hyperlink" Target="https://conference.fin-ai.eu/PhD-School-Fintech-and-AI-in-Finance/" TargetMode="External"/><Relationship Id="rId5" Type="http://schemas.openxmlformats.org/officeDocument/2006/relationships/hyperlink" Target="https://efcg2023.sciencesconf.org/data/pages/sito_EFCG_1.pdf" TargetMode="External"/><Relationship Id="rId6" Type="http://schemas.openxmlformats.org/officeDocument/2006/relationships/hyperlink" Target="https://www.digital-finance-msca.com/event-details-registration/cost-finai-brussels-may-14-15-2024" TargetMode="External"/><Relationship Id="rId7" Type="http://schemas.openxmlformats.org/officeDocument/2006/relationships/hyperlink" Target="https://www.digital-finance-msca.com/cost-finai-phd-school-2024"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github.com/cost19130/fraud_prevention_crowdfunding_p2p_ico" TargetMode="External"/><Relationship Id="rId4" Type="http://schemas.openxmlformats.org/officeDocument/2006/relationships/hyperlink" Target="https://wiki.fin-ai.eu/index.php/Main_Page" TargetMode="External"/><Relationship Id="rId5" Type="http://schemas.openxmlformats.org/officeDocument/2006/relationships/hyperlink" Target="https://github.com/cost19130" TargetMode="External"/><Relationship Id="rId6" Type="http://schemas.openxmlformats.org/officeDocument/2006/relationships/hyperlink" Target="https://github.com/cost19130" TargetMode="External"/><Relationship Id="rId7" Type="http://schemas.openxmlformats.org/officeDocument/2006/relationships/hyperlink" Target="https://techeconomics.ro/"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hyperlink" Target="http://dx.doi.org/10.2139/ssrn.4793792" TargetMode="External"/><Relationship Id="rId4" Type="http://schemas.openxmlformats.org/officeDocument/2006/relationships/hyperlink" Target="http://dx.doi.org/10.2139/ssrn.4793792" TargetMode="External"/><Relationship Id="rId11" Type="http://schemas.openxmlformats.org/officeDocument/2006/relationships/hyperlink" Target="https://dx.doi.org/10.2139/ssrn.4885037" TargetMode="External"/><Relationship Id="rId10" Type="http://schemas.openxmlformats.org/officeDocument/2006/relationships/hyperlink" Target="https://ssrn.com/abstract=4885037" TargetMode="External"/><Relationship Id="rId9" Type="http://schemas.openxmlformats.org/officeDocument/2006/relationships/hyperlink" Target="https://endava.sharepoint.com/sites/DataInsights/SitePages/ABC.aspx" TargetMode="External"/><Relationship Id="rId5" Type="http://schemas.openxmlformats.org/officeDocument/2006/relationships/hyperlink" Target="https://papers.ssrn.com/sol3/papers.cfm?abstract_id=4804484" TargetMode="External"/><Relationship Id="rId6" Type="http://schemas.openxmlformats.org/officeDocument/2006/relationships/hyperlink" Target="https://papers.ssrn.com/sol3/papers.cfm?abstract_id=4804484" TargetMode="External"/><Relationship Id="rId7" Type="http://schemas.openxmlformats.org/officeDocument/2006/relationships/hyperlink" Target="https://bbs.ase.ro/wp-content/uploads/2024/04/RoFin.Tech_Romania-Bulgaria_Report2023_ebook.pdf" TargetMode="External"/><Relationship Id="rId8" Type="http://schemas.openxmlformats.org/officeDocument/2006/relationships/hyperlink" Target="https://www.sciencedirect.com/science/article/pii/S1544612323009212" TargetMode="Externa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hyperlink" Target="https://ssrn.com/abstract=4698153" TargetMode="External"/><Relationship Id="rId4" Type="http://schemas.openxmlformats.org/officeDocument/2006/relationships/hyperlink" Target="https://dx.doi.org/10.2139/ssrn.4698153" TargetMode="External"/><Relationship Id="rId5" Type="http://schemas.openxmlformats.org/officeDocument/2006/relationships/hyperlink" Target="https://ssrn.com/abstract=4616662" TargetMode="External"/><Relationship Id="rId6" Type="http://schemas.openxmlformats.org/officeDocument/2006/relationships/hyperlink" Target="https://dx.doi.org/10.2139/ssrn.4616662" TargetMode="External"/><Relationship Id="rId7" Type="http://schemas.openxmlformats.org/officeDocument/2006/relationships/hyperlink" Target="https://ssrn.com/abstract=4821258"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barunik.github.io/Prague2023/" TargetMode="External"/><Relationship Id="rId4" Type="http://schemas.openxmlformats.org/officeDocument/2006/relationships/hyperlink" Target="https://barunik.github.io/Prague2023/" TargetMode="External"/><Relationship Id="rId11" Type="http://schemas.openxmlformats.org/officeDocument/2006/relationships/hyperlink" Target="https://linminbin.wixsite.com/yushan-conference" TargetMode="External"/><Relationship Id="rId10" Type="http://schemas.openxmlformats.org/officeDocument/2006/relationships/hyperlink" Target="https://www.linkedin.com/feed/update/urn:li:activity:714072009560082022" TargetMode="External"/><Relationship Id="rId12" Type="http://schemas.openxmlformats.org/officeDocument/2006/relationships/hyperlink" Target="https://fin-ai.eu/conferenceai-innovations-in-finance-and-society/" TargetMode="External"/><Relationship Id="rId9" Type="http://schemas.openxmlformats.org/officeDocument/2006/relationships/hyperlink" Target="https://www.linkedin.com/feed/update/urn:li:activity:714072009560082022" TargetMode="External"/><Relationship Id="rId5" Type="http://schemas.openxmlformats.org/officeDocument/2006/relationships/hyperlink" Target="http://www.cfenetwork.org/CFE2023/fullprogramme.php" TargetMode="External"/><Relationship Id="rId6" Type="http://schemas.openxmlformats.org/officeDocument/2006/relationships/hyperlink" Target="http://www.cfenetwork.org/CFE2023/fullprogramme.php" TargetMode="External"/><Relationship Id="rId7" Type="http://schemas.openxmlformats.org/officeDocument/2006/relationships/hyperlink" Target="https://linminbin.wixsite.com/yushan-conference" TargetMode="External"/><Relationship Id="rId8" Type="http://schemas.openxmlformats.org/officeDocument/2006/relationships/hyperlink" Target="https://linminbin.wixsite.com/yushan-conferenc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bizexcellence.ro/wp-content/uploads/2024/03/Extended-programme-ICBE-2024.docx-1.pdf" TargetMode="External"/><Relationship Id="rId4" Type="http://schemas.openxmlformats.org/officeDocument/2006/relationships/hyperlink" Target="https://bizexcellence.ro/wp-content/uploads/2024/03/Extended-programme-ICBE-2024.docx-1.pdf"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www.linkedin.com/posts/dslab-wne-uw_bitcoin-volume-facebook-activity-7176167133158989824-HVfS?utm_source=share&amp;utm_medium=member_desktop" TargetMode="External"/><Relationship Id="rId4" Type="http://schemas.openxmlformats.org/officeDocument/2006/relationships/hyperlink" Target="https://www.linkedin.com/posts/dslab-wne-uw_bitcoin-volume-facebook-activity-7176167133158989824-HVfS?utm_source=share&amp;utm_medium=member_desktop" TargetMode="External"/><Relationship Id="rId10" Type="http://schemas.openxmlformats.org/officeDocument/2006/relationships/hyperlink" Target="https://fin-ai.eu/ai-finance-insights-pioneering-the-future-of-fintech/" TargetMode="External"/><Relationship Id="rId9" Type="http://schemas.openxmlformats.org/officeDocument/2006/relationships/hyperlink" Target="https://fin-ai.eu/ai-finance-insights-pioneering-the-future-of-fintech/" TargetMode="External"/><Relationship Id="rId5" Type="http://schemas.openxmlformats.org/officeDocument/2006/relationships/hyperlink" Target="https://drive.google.com/file/d/12lUQlKzRWuXDyPhQVYfVr94jO-Ilb0AN/view" TargetMode="External"/><Relationship Id="rId6" Type="http://schemas.openxmlformats.org/officeDocument/2006/relationships/hyperlink" Target="https://drive.google.com/file/d/12lUQlKzRWuXDyPhQVYfVr94jO-Ilb0AN/view" TargetMode="External"/><Relationship Id="rId7" Type="http://schemas.openxmlformats.org/officeDocument/2006/relationships/hyperlink" Target="https://www.meetup.com/fintech_ai_in_finance/events/299747969/" TargetMode="External"/><Relationship Id="rId8" Type="http://schemas.openxmlformats.org/officeDocument/2006/relationships/hyperlink" Target="https://www.meetup.com/fintech_ai_in_finance/events/299747969/"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fin-ai.eu/ethics-fincrime-and-cybersecurity-a-stakeholders-approach/" TargetMode="External"/><Relationship Id="rId4" Type="http://schemas.openxmlformats.org/officeDocument/2006/relationships/hyperlink" Target="https://www.econ.ubbcluj.ro/eveniment.php?id=1207" TargetMode="External"/><Relationship Id="rId5" Type="http://schemas.openxmlformats.org/officeDocument/2006/relationships/hyperlink" Target="https://emrbi2023.com/"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p>
            <a:pPr indent="0" lvl="0" marL="0" rtl="0" algn="ctr">
              <a:lnSpc>
                <a:spcPct val="100000"/>
              </a:lnSpc>
              <a:spcBef>
                <a:spcPts val="0"/>
              </a:spcBef>
              <a:spcAft>
                <a:spcPts val="0"/>
              </a:spcAft>
              <a:buSzPts val="990"/>
              <a:buNone/>
            </a:pPr>
            <a:r>
              <a:rPr b="1" lang="en-US" sz="3380"/>
              <a:t>EU COST CA 19130</a:t>
            </a:r>
            <a:endParaRPr b="1" sz="3380"/>
          </a:p>
          <a:p>
            <a:pPr indent="0" lvl="0" marL="0" rtl="0" algn="ctr">
              <a:lnSpc>
                <a:spcPct val="100000"/>
              </a:lnSpc>
              <a:spcBef>
                <a:spcPts val="0"/>
              </a:spcBef>
              <a:spcAft>
                <a:spcPts val="0"/>
              </a:spcAft>
              <a:buSzPts val="990"/>
              <a:buNone/>
            </a:pPr>
            <a:r>
              <a:rPr lang="en-US" sz="3000"/>
              <a:t>Fintech and Artificial Intelligence in Finance Towards a transparent financial industry</a:t>
            </a:r>
            <a:endParaRPr sz="3000"/>
          </a:p>
        </p:txBody>
      </p:sp>
      <p:sp>
        <p:nvSpPr>
          <p:cNvPr id="55" name="Google Shape;55;p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fontScale="85000" lnSpcReduction="20000"/>
          </a:bodyPr>
          <a:lstStyle/>
          <a:p>
            <a:pPr indent="0" lvl="0" marL="0" rtl="0" algn="ctr">
              <a:lnSpc>
                <a:spcPct val="100000"/>
              </a:lnSpc>
              <a:spcBef>
                <a:spcPts val="0"/>
              </a:spcBef>
              <a:spcAft>
                <a:spcPts val="0"/>
              </a:spcAft>
              <a:buSzPct val="117647"/>
              <a:buNone/>
            </a:pPr>
            <a:r>
              <a:rPr lang="en-US"/>
              <a:t>Country Update - Romania</a:t>
            </a:r>
            <a:endParaRPr/>
          </a:p>
          <a:p>
            <a:pPr indent="0" lvl="0" marL="0" rtl="0" algn="ctr">
              <a:lnSpc>
                <a:spcPct val="100000"/>
              </a:lnSpc>
              <a:spcBef>
                <a:spcPts val="0"/>
              </a:spcBef>
              <a:spcAft>
                <a:spcPts val="0"/>
              </a:spcAft>
              <a:buSzPct val="117647"/>
              <a:buNone/>
            </a:pPr>
            <a:r>
              <a:rPr lang="en-US"/>
              <a:t>2023 and 2024</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07" name="Shape 107"/>
        <p:cNvGrpSpPr/>
        <p:nvPr/>
      </p:nvGrpSpPr>
      <p:grpSpPr>
        <a:xfrm>
          <a:off x="0" y="0"/>
          <a:ext cx="0" cy="0"/>
          <a:chOff x="0" y="0"/>
          <a:chExt cx="0" cy="0"/>
        </a:xfrm>
      </p:grpSpPr>
      <p:sp>
        <p:nvSpPr>
          <p:cNvPr id="108" name="Google Shape;108;g2ec6d9599d1_4_4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111111"/>
              <a:buFont typeface="Arial"/>
              <a:buNone/>
            </a:pPr>
            <a:r>
              <a:rPr lang="en-US"/>
              <a:t>Events</a:t>
            </a:r>
            <a:endParaRPr/>
          </a:p>
        </p:txBody>
      </p:sp>
      <p:sp>
        <p:nvSpPr>
          <p:cNvPr id="109" name="Google Shape;109;g2ec6d9599d1_4_4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just">
              <a:spcBef>
                <a:spcPts val="0"/>
              </a:spcBef>
              <a:spcAft>
                <a:spcPts val="0"/>
              </a:spcAft>
              <a:buNone/>
            </a:pPr>
            <a:r>
              <a:rPr lang="en-US" sz="1000">
                <a:solidFill>
                  <a:schemeClr val="dk1"/>
                </a:solidFill>
                <a:highlight>
                  <a:srgbClr val="FFFFFF"/>
                </a:highlight>
              </a:rPr>
              <a:t>18. Women In Fintech and AI IV, 27-28 June 2024, Rethymno, Greece </a:t>
            </a:r>
            <a:r>
              <a:rPr lang="en-US" sz="1000" u="sng">
                <a:solidFill>
                  <a:schemeClr val="hlink"/>
                </a:solidFill>
                <a:highlight>
                  <a:srgbClr val="FFFFFF"/>
                </a:highlight>
                <a:hlinkClick r:id="rId4"/>
              </a:rPr>
              <a:t>https://fin-ai.eu/womeninfintech2024/</a:t>
            </a:r>
            <a:r>
              <a:rPr lang="en-US" sz="1000">
                <a:solidFill>
                  <a:schemeClr val="dk1"/>
                </a:solidFill>
                <a:highlight>
                  <a:srgbClr val="FFFFFF"/>
                </a:highlight>
              </a:rPr>
              <a:t> </a:t>
            </a:r>
            <a:endParaRPr sz="950">
              <a:solidFill>
                <a:schemeClr val="dk1"/>
              </a:solidFill>
              <a:latin typeface="Trebuchet MS"/>
              <a:ea typeface="Trebuchet MS"/>
              <a:cs typeface="Trebuchet MS"/>
              <a:sym typeface="Trebuchet MS"/>
            </a:endParaRPr>
          </a:p>
          <a:p>
            <a:pPr indent="-292100" lvl="0" marL="457200" rtl="0" algn="just">
              <a:spcBef>
                <a:spcPts val="600"/>
              </a:spcBef>
              <a:spcAft>
                <a:spcPts val="0"/>
              </a:spcAft>
              <a:buClr>
                <a:schemeClr val="dk1"/>
              </a:buClr>
              <a:buSzPts val="1000"/>
              <a:buFont typeface="Trebuchet MS"/>
              <a:buChar char="●"/>
            </a:pPr>
            <a:r>
              <a:rPr i="1" lang="en-US" sz="950">
                <a:solidFill>
                  <a:schemeClr val="dk1"/>
                </a:solidFill>
                <a:latin typeface="Trebuchet MS"/>
                <a:ea typeface="Trebuchet MS"/>
                <a:cs typeface="Trebuchet MS"/>
                <a:sym typeface="Trebuchet MS"/>
              </a:rPr>
              <a:t>Leveraging AI Tools for fraud prevention in crowdfunding, Ștefana Belbe (presenter), Liana Stanca (presenter), Karsten Wenzlaff, Lucia Gomez</a:t>
            </a:r>
            <a:endParaRPr i="1" sz="950">
              <a:solidFill>
                <a:schemeClr val="dk1"/>
              </a:solidFill>
              <a:latin typeface="Trebuchet MS"/>
              <a:ea typeface="Trebuchet MS"/>
              <a:cs typeface="Trebuchet MS"/>
              <a:sym typeface="Trebuchet MS"/>
            </a:endParaRPr>
          </a:p>
          <a:p>
            <a:pPr indent="-292100" lvl="0" marL="457200" rtl="0" algn="just">
              <a:spcBef>
                <a:spcPts val="0"/>
              </a:spcBef>
              <a:spcAft>
                <a:spcPts val="0"/>
              </a:spcAft>
              <a:buClr>
                <a:schemeClr val="dk1"/>
              </a:buClr>
              <a:buSzPts val="1000"/>
              <a:buFont typeface="Trebuchet MS"/>
              <a:buChar char="●"/>
            </a:pPr>
            <a:r>
              <a:rPr i="1" lang="en-US" sz="950">
                <a:solidFill>
                  <a:schemeClr val="dk1"/>
                </a:solidFill>
                <a:latin typeface="Trebuchet MS"/>
                <a:ea typeface="Trebuchet MS"/>
                <a:cs typeface="Trebuchet MS"/>
                <a:sym typeface="Trebuchet MS"/>
              </a:rPr>
              <a:t>Evaluation of the Space-time Effects of COVID-19 on Loans and Savings in Romania, Ștefana Belbe (presenter, won the BEST WI-FI 2024 Young Researcher award </a:t>
            </a:r>
            <a:r>
              <a:rPr i="1" lang="en-US" sz="950" u="sng">
                <a:solidFill>
                  <a:schemeClr val="hlink"/>
                </a:solidFill>
                <a:latin typeface="Trebuchet MS"/>
                <a:ea typeface="Trebuchet MS"/>
                <a:cs typeface="Trebuchet MS"/>
                <a:sym typeface="Trebuchet MS"/>
                <a:hlinkClick r:id="rId5"/>
              </a:rPr>
              <a:t>https://fin-ai.eu/best-wi-fi-2024/</a:t>
            </a:r>
            <a:r>
              <a:rPr i="1" lang="en-US" sz="950">
                <a:solidFill>
                  <a:schemeClr val="dk1"/>
                </a:solidFill>
                <a:latin typeface="Trebuchet MS"/>
                <a:ea typeface="Trebuchet MS"/>
                <a:cs typeface="Trebuchet MS"/>
                <a:sym typeface="Trebuchet MS"/>
              </a:rPr>
              <a:t>), Moldovan Darie, Andrieș Alin, Philipp Otto, Mare Codruța </a:t>
            </a:r>
            <a:endParaRPr i="1" sz="950">
              <a:solidFill>
                <a:schemeClr val="dk1"/>
              </a:solidFill>
              <a:latin typeface="Trebuchet MS"/>
              <a:ea typeface="Trebuchet MS"/>
              <a:cs typeface="Trebuchet MS"/>
              <a:sym typeface="Trebuchet MS"/>
            </a:endParaRPr>
          </a:p>
          <a:p>
            <a:pPr indent="0" lvl="0" marL="0" rtl="0" algn="l">
              <a:spcBef>
                <a:spcPts val="600"/>
              </a:spcBef>
              <a:spcAft>
                <a:spcPts val="0"/>
              </a:spcAft>
              <a:buNone/>
            </a:pPr>
            <a:r>
              <a:rPr i="1" lang="en-US" sz="950">
                <a:solidFill>
                  <a:schemeClr val="dk1"/>
                </a:solidFill>
                <a:latin typeface="Trebuchet MS"/>
                <a:ea typeface="Trebuchet MS"/>
                <a:cs typeface="Trebuchet MS"/>
                <a:sym typeface="Trebuchet MS"/>
              </a:rPr>
              <a:t> </a:t>
            </a:r>
            <a:endParaRPr i="1" sz="950">
              <a:solidFill>
                <a:schemeClr val="dk1"/>
              </a:solidFill>
              <a:latin typeface="Trebuchet MS"/>
              <a:ea typeface="Trebuchet MS"/>
              <a:cs typeface="Trebuchet MS"/>
              <a:sym typeface="Trebuchet MS"/>
            </a:endParaRPr>
          </a:p>
          <a:p>
            <a:pPr indent="0" lvl="0" marL="0" rtl="0" algn="l">
              <a:spcBef>
                <a:spcPts val="1000"/>
              </a:spcBef>
              <a:spcAft>
                <a:spcPts val="0"/>
              </a:spcAft>
              <a:buNone/>
            </a:pPr>
            <a:r>
              <a:rPr i="1" lang="en-US" sz="950">
                <a:solidFill>
                  <a:schemeClr val="dk1"/>
                </a:solidFill>
                <a:latin typeface="Trebuchet MS"/>
                <a:ea typeface="Trebuchet MS"/>
                <a:cs typeface="Trebuchet MS"/>
                <a:sym typeface="Trebuchet MS"/>
              </a:rPr>
              <a:t>19. RoFintech Awards Gala - launch of the Romanian and Bulgarian Fintech Report 2023, 12 April 2024, Bucharest, Romania</a:t>
            </a:r>
            <a:endParaRPr i="1" sz="950">
              <a:solidFill>
                <a:schemeClr val="dk1"/>
              </a:solidFill>
              <a:latin typeface="Trebuchet MS"/>
              <a:ea typeface="Trebuchet MS"/>
              <a:cs typeface="Trebuchet MS"/>
              <a:sym typeface="Trebuchet MS"/>
            </a:endParaRPr>
          </a:p>
          <a:p>
            <a:pPr indent="0" lvl="0" marL="0" rtl="0" algn="l">
              <a:spcBef>
                <a:spcPts val="1000"/>
              </a:spcBef>
              <a:spcAft>
                <a:spcPts val="0"/>
              </a:spcAft>
              <a:buNone/>
            </a:pPr>
            <a:r>
              <a:rPr i="1" lang="en-US" sz="950">
                <a:solidFill>
                  <a:schemeClr val="dk1"/>
                </a:solidFill>
                <a:latin typeface="Trebuchet MS"/>
                <a:ea typeface="Trebuchet MS"/>
                <a:cs typeface="Trebuchet MS"/>
                <a:sym typeface="Trebuchet MS"/>
              </a:rPr>
              <a:t>20. The Unchain Festival, 19-20 June, Oradea, Romania, panel on FinTech and Academia, with discussions related to the Romanian Fintech Report</a:t>
            </a:r>
            <a:endParaRPr i="1" sz="950">
              <a:solidFill>
                <a:schemeClr val="dk1"/>
              </a:solidFill>
              <a:latin typeface="Trebuchet MS"/>
              <a:ea typeface="Trebuchet MS"/>
              <a:cs typeface="Trebuchet MS"/>
              <a:sym typeface="Trebuchet MS"/>
            </a:endParaRPr>
          </a:p>
          <a:p>
            <a:pPr indent="0" lvl="0" marL="0" rtl="0" algn="l">
              <a:spcBef>
                <a:spcPts val="1000"/>
              </a:spcBef>
              <a:spcAft>
                <a:spcPts val="0"/>
              </a:spcAft>
              <a:buNone/>
            </a:pPr>
            <a:r>
              <a:rPr lang="en-US" sz="1000">
                <a:solidFill>
                  <a:schemeClr val="dk1"/>
                </a:solidFill>
                <a:highlight>
                  <a:srgbClr val="FFFFFF"/>
                </a:highlight>
              </a:rPr>
              <a:t>21. The 16th International Conference of the ERCIM WG on Computational and Methodological Statistics 17th International Conference on Computational and Financial Econometrics (CMStatistics) 16-18 Dec  2023</a:t>
            </a:r>
            <a:r>
              <a:rPr lang="en-US" sz="1000">
                <a:solidFill>
                  <a:schemeClr val="dk1"/>
                </a:solidFill>
                <a:highlight>
                  <a:srgbClr val="FFFFFF"/>
                </a:highlight>
              </a:rPr>
              <a:t> </a:t>
            </a:r>
            <a:r>
              <a:rPr lang="en-US" sz="1000" u="sng">
                <a:solidFill>
                  <a:schemeClr val="hlink"/>
                </a:solidFill>
                <a:highlight>
                  <a:srgbClr val="FFFFFF"/>
                </a:highlight>
                <a:hlinkClick r:id="rId6"/>
              </a:rPr>
              <a:t>https://www.cmstatistics.org/CMStatistics2023/</a:t>
            </a:r>
            <a:r>
              <a:rPr lang="en-US" sz="1000">
                <a:solidFill>
                  <a:schemeClr val="dk1"/>
                </a:solidFill>
                <a:highlight>
                  <a:srgbClr val="FFFFFF"/>
                </a:highlight>
              </a:rPr>
              <a:t> </a:t>
            </a:r>
            <a:endParaRPr sz="950">
              <a:solidFill>
                <a:schemeClr val="dk1"/>
              </a:solidFill>
              <a:latin typeface="Trebuchet MS"/>
              <a:ea typeface="Trebuchet MS"/>
              <a:cs typeface="Trebuchet MS"/>
              <a:sym typeface="Trebuchet MS"/>
            </a:endParaRPr>
          </a:p>
          <a:p>
            <a:pPr indent="-288925" lvl="0" marL="457200" rtl="0" algn="l">
              <a:spcBef>
                <a:spcPts val="10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organized and presented within the invited session on Advanced Statistical Modelling for Artificial Intelligence and Finance </a:t>
            </a:r>
            <a:r>
              <a:rPr i="1" lang="en-US" sz="1000">
                <a:solidFill>
                  <a:schemeClr val="dk1"/>
                </a:solidFill>
                <a:highlight>
                  <a:srgbClr val="FFFFFF"/>
                </a:highlight>
              </a:rPr>
              <a:t>during which were presented contributions from the members of the action Codruta Mare (organiser), Iannario Maria (organiser)</a:t>
            </a:r>
            <a:endParaRPr i="1" sz="1000">
              <a:solidFill>
                <a:schemeClr val="dk1"/>
              </a:solidFill>
              <a:highlight>
                <a:srgbClr val="FFFFFF"/>
              </a:highlight>
            </a:endParaRPr>
          </a:p>
          <a:p>
            <a:pPr indent="-292100" lvl="0" marL="457200" rtl="0" algn="l">
              <a:spcBef>
                <a:spcPts val="0"/>
              </a:spcBef>
              <a:spcAft>
                <a:spcPts val="0"/>
              </a:spcAft>
              <a:buClr>
                <a:schemeClr val="dk1"/>
              </a:buClr>
              <a:buSzPts val="1000"/>
              <a:buChar char="●"/>
            </a:pPr>
            <a:r>
              <a:rPr i="1" lang="en-US" sz="1000">
                <a:solidFill>
                  <a:schemeClr val="dk1"/>
                </a:solidFill>
                <a:highlight>
                  <a:srgbClr val="FFFFFF"/>
                </a:highlight>
              </a:rPr>
              <a:t>Information Extraction Using Transformers, Ștefana Belbe (presenter), Daniel Susanu, Andrada Vulpe</a:t>
            </a:r>
            <a:endParaRPr i="1" sz="1000">
              <a:solidFill>
                <a:schemeClr val="dk1"/>
              </a:solidFill>
              <a:highlight>
                <a:srgbClr val="FFFFFF"/>
              </a:highlight>
            </a:endParaRPr>
          </a:p>
          <a:p>
            <a:pPr indent="-292100" lvl="0" marL="457200" rtl="0" algn="l">
              <a:spcBef>
                <a:spcPts val="0"/>
              </a:spcBef>
              <a:spcAft>
                <a:spcPts val="0"/>
              </a:spcAft>
              <a:buClr>
                <a:schemeClr val="dk1"/>
              </a:buClr>
              <a:buSzPts val="1000"/>
              <a:buChar char="●"/>
            </a:pPr>
            <a:r>
              <a:rPr i="1" lang="en-US" sz="1000">
                <a:solidFill>
                  <a:schemeClr val="dk1"/>
                </a:solidFill>
                <a:highlight>
                  <a:srgbClr val="FFFFFF"/>
                </a:highlight>
              </a:rPr>
              <a:t>,</a:t>
            </a:r>
            <a:r>
              <a:rPr lang="en-US" sz="1050">
                <a:solidFill>
                  <a:schemeClr val="dk1"/>
                </a:solidFill>
                <a:highlight>
                  <a:schemeClr val="lt1"/>
                </a:highlight>
                <a:latin typeface="Verdana"/>
                <a:ea typeface="Verdana"/>
                <a:cs typeface="Verdana"/>
                <a:sym typeface="Verdana"/>
              </a:rPr>
              <a:t>Navigating the Retail Landscape: Understanding Customer Behavior During the COVID-19 Pandemic and its Impact on Finance</a:t>
            </a:r>
            <a:r>
              <a:rPr i="1" lang="en-US" sz="1000">
                <a:solidFill>
                  <a:schemeClr val="dk1"/>
                </a:solidFill>
                <a:highlight>
                  <a:schemeClr val="lt1"/>
                </a:highlight>
                <a:extLst>
                  <a:ext uri="http://customooxmlschemas.google.com/">
                    <go:slidesCustomData xmlns:go="http://customooxmlschemas.google.com/" textRoundtripDataId="0"/>
                  </a:ext>
                </a:extLst>
              </a:rPr>
              <a:t>Liana Stanca</a:t>
            </a:r>
            <a:r>
              <a:rPr i="1" lang="en-US" sz="1000">
                <a:solidFill>
                  <a:schemeClr val="dk1"/>
                </a:solidFill>
                <a:highlight>
                  <a:schemeClr val="lt1"/>
                </a:highlight>
              </a:rPr>
              <a:t> (presenter)</a:t>
            </a:r>
            <a:endParaRPr i="1" sz="1000">
              <a:solidFill>
                <a:schemeClr val="dk1"/>
              </a:solidFill>
              <a:highlight>
                <a:schemeClr val="lt1"/>
              </a:highlight>
            </a:endParaRPr>
          </a:p>
          <a:p>
            <a:pPr indent="0" lvl="0" marL="0" rtl="0" algn="l">
              <a:spcBef>
                <a:spcPts val="1000"/>
              </a:spcBef>
              <a:spcAft>
                <a:spcPts val="0"/>
              </a:spcAft>
              <a:buNone/>
            </a:pPr>
            <a:r>
              <a:rPr lang="en-US" sz="1000">
                <a:solidFill>
                  <a:schemeClr val="dk1"/>
                </a:solidFill>
                <a:highlight>
                  <a:srgbClr val="FFFFFF"/>
                </a:highlight>
              </a:rPr>
              <a:t>22. Ethics in AI and Digital Finance, 10-11 July 2024, Coimbra, Portugal </a:t>
            </a:r>
            <a:r>
              <a:rPr lang="en-US" sz="1000" u="sng">
                <a:solidFill>
                  <a:schemeClr val="hlink"/>
                </a:solidFill>
                <a:highlight>
                  <a:srgbClr val="FFFFFF"/>
                </a:highlight>
                <a:hlinkClick r:id="rId7"/>
              </a:rPr>
              <a:t>https://fin-ai.eu/Ethics-in-AI-and-Digital-Finance/</a:t>
            </a:r>
            <a:endParaRPr sz="1000">
              <a:solidFill>
                <a:schemeClr val="dk1"/>
              </a:solidFill>
              <a:highlight>
                <a:srgbClr val="FFFFFF"/>
              </a:highlight>
            </a:endParaRPr>
          </a:p>
          <a:p>
            <a:pPr indent="-288925" lvl="0" marL="457200" rtl="0" algn="l">
              <a:spcBef>
                <a:spcPts val="10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The potential of XAI &amp; Agentic AI in FinTech, Ștefana Belbe (presenter), Liana Stanca (presenter)</a:t>
            </a:r>
            <a:endParaRPr i="1" sz="950">
              <a:solidFill>
                <a:schemeClr val="dk1"/>
              </a:solidFill>
              <a:latin typeface="Trebuchet MS"/>
              <a:ea typeface="Trebuchet MS"/>
              <a:cs typeface="Trebuchet MS"/>
              <a:sym typeface="Trebuchet MS"/>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113" name="Shape 113"/>
        <p:cNvGrpSpPr/>
        <p:nvPr/>
      </p:nvGrpSpPr>
      <p:grpSpPr>
        <a:xfrm>
          <a:off x="0" y="0"/>
          <a:ext cx="0" cy="0"/>
          <a:chOff x="0" y="0"/>
          <a:chExt cx="0" cy="0"/>
        </a:xfrm>
      </p:grpSpPr>
      <p:sp>
        <p:nvSpPr>
          <p:cNvPr id="114" name="Google Shape;114;g2ec6d9599d1_0_3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111111"/>
              <a:buFont typeface="Arial"/>
              <a:buNone/>
            </a:pPr>
            <a:r>
              <a:rPr lang="en-US"/>
              <a:t>Events</a:t>
            </a:r>
            <a:endParaRPr/>
          </a:p>
        </p:txBody>
      </p:sp>
      <p:sp>
        <p:nvSpPr>
          <p:cNvPr id="115" name="Google Shape;115;g2ec6d9599d1_0_32"/>
          <p:cNvSpPr txBox="1"/>
          <p:nvPr>
            <p:ph idx="1" type="body"/>
          </p:nvPr>
        </p:nvSpPr>
        <p:spPr>
          <a:xfrm>
            <a:off x="311700" y="1110450"/>
            <a:ext cx="8520600" cy="3853800"/>
          </a:xfrm>
          <a:prstGeom prst="rect">
            <a:avLst/>
          </a:prstGeom>
        </p:spPr>
        <p:txBody>
          <a:bodyPr anchorCtr="0" anchor="t" bIns="91425" lIns="91425" spcFirstLastPara="1" rIns="91425" wrap="square" tIns="91425">
            <a:normAutofit fontScale="85000"/>
          </a:bodyPr>
          <a:lstStyle/>
          <a:p>
            <a:pPr indent="0" lvl="0" marL="0" rtl="0" algn="l">
              <a:spcBef>
                <a:spcPts val="0"/>
              </a:spcBef>
              <a:spcAft>
                <a:spcPts val="0"/>
              </a:spcAft>
              <a:buNone/>
            </a:pPr>
            <a:r>
              <a:rPr lang="en-US" sz="1000">
                <a:solidFill>
                  <a:schemeClr val="dk1"/>
                </a:solidFill>
                <a:highlight>
                  <a:srgbClr val="FFFFFF"/>
                </a:highlight>
              </a:rPr>
              <a:t>23. Ethical AI and Data Protection in Finance and Beyond, 3-4 Sept 2023, Horta, Azores Islands, Portugal </a:t>
            </a:r>
            <a:r>
              <a:rPr lang="en-US" sz="1000" u="sng">
                <a:solidFill>
                  <a:schemeClr val="hlink"/>
                </a:solidFill>
                <a:highlight>
                  <a:srgbClr val="FFFFFF"/>
                </a:highlight>
                <a:hlinkClick r:id="rId3"/>
              </a:rPr>
              <a:t>https://conference.fin-ai.eu/azores_2023/</a:t>
            </a:r>
            <a:r>
              <a:rPr lang="en-US" sz="1000">
                <a:solidFill>
                  <a:schemeClr val="dk1"/>
                </a:solidFill>
                <a:highlight>
                  <a:srgbClr val="FFFFFF"/>
                </a:highlight>
              </a:rPr>
              <a:t> </a:t>
            </a:r>
            <a:endParaRPr sz="1000">
              <a:solidFill>
                <a:schemeClr val="dk1"/>
              </a:solidFill>
              <a:highlight>
                <a:srgbClr val="FFFFFF"/>
              </a:highlight>
            </a:endParaRPr>
          </a:p>
          <a:p>
            <a:pPr indent="-282575" lvl="0" marL="457200" rtl="0" algn="l">
              <a:spcBef>
                <a:spcPts val="1000"/>
              </a:spcBef>
              <a:spcAft>
                <a:spcPts val="0"/>
              </a:spcAft>
              <a:buClr>
                <a:schemeClr val="dk1"/>
              </a:buClr>
              <a:buSzPct val="100000"/>
              <a:buChar char="●"/>
            </a:pPr>
            <a:r>
              <a:rPr i="1" lang="en-US" sz="1000">
                <a:solidFill>
                  <a:schemeClr val="dk1"/>
                </a:solidFill>
                <a:highlight>
                  <a:srgbClr val="FFFFFF"/>
                </a:highlight>
              </a:rPr>
              <a:t>Extraction Using Transformers- How we enabled AI Transparency, Ștefana Belbe (presenter), Daniel Susanu, Andrada Vulpe</a:t>
            </a:r>
            <a:endParaRPr i="1" sz="1000">
              <a:solidFill>
                <a:schemeClr val="dk1"/>
              </a:solidFill>
              <a:highlight>
                <a:srgbClr val="FFFFFF"/>
              </a:highlight>
            </a:endParaRPr>
          </a:p>
          <a:p>
            <a:pPr indent="0" lvl="0" marL="0" rtl="0" algn="l">
              <a:spcBef>
                <a:spcPts val="1000"/>
              </a:spcBef>
              <a:spcAft>
                <a:spcPts val="0"/>
              </a:spcAft>
              <a:buNone/>
            </a:pPr>
            <a:r>
              <a:rPr lang="en-US" sz="1000">
                <a:solidFill>
                  <a:schemeClr val="dk1"/>
                </a:solidFill>
                <a:highlight>
                  <a:srgbClr val="FFFFFF"/>
                </a:highlight>
              </a:rPr>
              <a:t>24. PhD students’ session in FinTech and AI in Finance Training School, 12-16 June 2023, Enschede, Netherlands </a:t>
            </a:r>
            <a:r>
              <a:rPr lang="en-US" sz="1000" u="sng">
                <a:solidFill>
                  <a:schemeClr val="hlink"/>
                </a:solidFill>
                <a:highlight>
                  <a:srgbClr val="FFFFFF"/>
                </a:highlight>
                <a:hlinkClick r:id="rId4"/>
              </a:rPr>
              <a:t>https://conference.fin-ai.eu/PhD-School-Fintech-and-AI-in-Finance/</a:t>
            </a:r>
            <a:r>
              <a:rPr lang="en-US" sz="1000">
                <a:solidFill>
                  <a:schemeClr val="dk1"/>
                </a:solidFill>
                <a:highlight>
                  <a:srgbClr val="FFFFFF"/>
                </a:highlight>
              </a:rPr>
              <a:t> </a:t>
            </a:r>
            <a:endParaRPr sz="1000">
              <a:solidFill>
                <a:schemeClr val="dk1"/>
              </a:solidFill>
              <a:highlight>
                <a:srgbClr val="FFFFFF"/>
              </a:highlight>
            </a:endParaRPr>
          </a:p>
          <a:p>
            <a:pPr indent="-282575" lvl="0" marL="457200" rtl="0" algn="l">
              <a:spcBef>
                <a:spcPts val="1000"/>
              </a:spcBef>
              <a:spcAft>
                <a:spcPts val="0"/>
              </a:spcAft>
              <a:buClr>
                <a:schemeClr val="dk1"/>
              </a:buClr>
              <a:buSzPct val="100000"/>
              <a:buChar char="●"/>
            </a:pPr>
            <a:r>
              <a:rPr i="1" lang="en-US" sz="1000">
                <a:solidFill>
                  <a:schemeClr val="dk1"/>
                </a:solidFill>
                <a:highlight>
                  <a:srgbClr val="FFFFFF"/>
                </a:highlight>
              </a:rPr>
              <a:t>Mining tax-payers' opinions in predicting the trustworthiness of the fiscal system, </a:t>
            </a:r>
            <a:r>
              <a:rPr i="1" lang="en-US" sz="1000">
                <a:solidFill>
                  <a:schemeClr val="dk1"/>
                </a:solidFill>
                <a:highlight>
                  <a:srgbClr val="FFFFFF"/>
                </a:highlight>
              </a:rPr>
              <a:t>Ștefana </a:t>
            </a:r>
            <a:r>
              <a:rPr i="1" lang="en-US" sz="1000">
                <a:solidFill>
                  <a:schemeClr val="dk1"/>
                </a:solidFill>
                <a:highlight>
                  <a:srgbClr val="FFFFFF"/>
                </a:highlight>
              </a:rPr>
              <a:t>Belbe (presenter), Ioana Coita, Codruța Mare, Joerg Osterrieder, Christian Hopp</a:t>
            </a:r>
            <a:endParaRPr i="1" sz="1000">
              <a:solidFill>
                <a:schemeClr val="dk1"/>
              </a:solidFill>
              <a:highlight>
                <a:srgbClr val="FFFFFF"/>
              </a:highlight>
            </a:endParaRPr>
          </a:p>
          <a:p>
            <a:pPr indent="0" lvl="0" marL="0" rtl="0" algn="l">
              <a:spcBef>
                <a:spcPts val="1000"/>
              </a:spcBef>
              <a:spcAft>
                <a:spcPts val="0"/>
              </a:spcAft>
              <a:buNone/>
            </a:pPr>
            <a:r>
              <a:rPr lang="en-US" sz="1000">
                <a:solidFill>
                  <a:schemeClr val="dk1"/>
                </a:solidFill>
                <a:highlight>
                  <a:srgbClr val="FFFFFF"/>
                </a:highlight>
              </a:rPr>
              <a:t>25. Fintech, ESG and Corporate Finance session in Diversity Challenges for a Sustainable FinTech, 13-14 April 2023, Pavia, Italy </a:t>
            </a:r>
            <a:r>
              <a:rPr lang="en-US" sz="1000" u="sng">
                <a:solidFill>
                  <a:schemeClr val="hlink"/>
                </a:solidFill>
                <a:highlight>
                  <a:srgbClr val="FFFFFF"/>
                </a:highlight>
                <a:hlinkClick r:id="rId5"/>
              </a:rPr>
              <a:t>https://efcg2023.sciencesconf.org/data/pages/sito_EFCG_1.pdf</a:t>
            </a:r>
            <a:r>
              <a:rPr lang="en-US" sz="1000">
                <a:solidFill>
                  <a:schemeClr val="dk1"/>
                </a:solidFill>
                <a:highlight>
                  <a:srgbClr val="FFFFFF"/>
                </a:highlight>
              </a:rPr>
              <a:t> </a:t>
            </a:r>
            <a:endParaRPr sz="1000">
              <a:solidFill>
                <a:schemeClr val="dk1"/>
              </a:solidFill>
              <a:highlight>
                <a:srgbClr val="FFFFFF"/>
              </a:highlight>
            </a:endParaRPr>
          </a:p>
          <a:p>
            <a:pPr indent="-282575" lvl="0" marL="457200" rtl="0" algn="l">
              <a:spcBef>
                <a:spcPts val="1000"/>
              </a:spcBef>
              <a:spcAft>
                <a:spcPts val="0"/>
              </a:spcAft>
              <a:buClr>
                <a:schemeClr val="dk1"/>
              </a:buClr>
              <a:buSzPct val="100000"/>
              <a:buChar char="●"/>
            </a:pPr>
            <a:r>
              <a:rPr i="1" lang="en-US" sz="1000">
                <a:solidFill>
                  <a:schemeClr val="dk1"/>
                </a:solidFill>
                <a:highlight>
                  <a:srgbClr val="FFFFFF"/>
                </a:highlight>
              </a:rPr>
              <a:t>Why are Women more uncertain than Man? Could knowledge on the topic be a factor? Ioana Coita (presenter), Maria Iannario, Ștefana Belbe (presenter), Codruța Mare</a:t>
            </a:r>
            <a:endParaRPr i="1" sz="1000">
              <a:solidFill>
                <a:schemeClr val="dk1"/>
              </a:solidFill>
              <a:highlight>
                <a:srgbClr val="FFFFFF"/>
              </a:highlight>
            </a:endParaRPr>
          </a:p>
          <a:p>
            <a:pPr indent="0" lvl="0" marL="0" rtl="0" algn="l">
              <a:spcBef>
                <a:spcPts val="1000"/>
              </a:spcBef>
              <a:spcAft>
                <a:spcPts val="0"/>
              </a:spcAft>
              <a:buNone/>
            </a:pPr>
            <a:r>
              <a:rPr lang="en-US" sz="1000">
                <a:solidFill>
                  <a:schemeClr val="dk1"/>
                </a:solidFill>
                <a:highlight>
                  <a:srgbClr val="FFFFFF"/>
                </a:highlight>
              </a:rPr>
              <a:t>26. COST FinAI meets Brussels, 14-15 May 2024, Brussels, Belgium </a:t>
            </a:r>
            <a:r>
              <a:rPr lang="en-US" sz="1000" u="sng">
                <a:solidFill>
                  <a:schemeClr val="hlink"/>
                </a:solidFill>
                <a:highlight>
                  <a:srgbClr val="FFFFFF"/>
                </a:highlight>
                <a:hlinkClick r:id="rId6"/>
              </a:rPr>
              <a:t>https://www.digital-finance-msca.com/event-details-registration/cost-finai-brussels-may-14-15-2024</a:t>
            </a:r>
            <a:r>
              <a:rPr lang="en-US" sz="1000">
                <a:solidFill>
                  <a:schemeClr val="dk1"/>
                </a:solidFill>
                <a:highlight>
                  <a:srgbClr val="FFFFFF"/>
                </a:highlight>
              </a:rPr>
              <a:t> </a:t>
            </a:r>
            <a:endParaRPr sz="1000">
              <a:solidFill>
                <a:schemeClr val="dk1"/>
              </a:solidFill>
              <a:highlight>
                <a:srgbClr val="FFFFFF"/>
              </a:highlight>
            </a:endParaRPr>
          </a:p>
          <a:p>
            <a:pPr indent="-282575" lvl="0" marL="457200" marR="0" rtl="0" algn="l">
              <a:lnSpc>
                <a:spcPct val="115000"/>
              </a:lnSpc>
              <a:spcBef>
                <a:spcPts val="1000"/>
              </a:spcBef>
              <a:spcAft>
                <a:spcPts val="0"/>
              </a:spcAft>
              <a:buClr>
                <a:schemeClr val="dk1"/>
              </a:buClr>
              <a:buSzPct val="100000"/>
              <a:buChar char="●"/>
            </a:pPr>
            <a:r>
              <a:rPr i="1" lang="en-US" sz="1000">
                <a:solidFill>
                  <a:schemeClr val="dk1"/>
                </a:solidFill>
                <a:highlight>
                  <a:srgbClr val="FFFFFF"/>
                </a:highlight>
              </a:rPr>
              <a:t>AI tools for fraud prevention in crowdfunding, Ștefana Belbe (presenter)</a:t>
            </a:r>
            <a:endParaRPr sz="1000">
              <a:solidFill>
                <a:schemeClr val="dk1"/>
              </a:solidFill>
              <a:highlight>
                <a:srgbClr val="FFFFFF"/>
              </a:highlight>
            </a:endParaRPr>
          </a:p>
          <a:p>
            <a:pPr indent="0" lvl="0" marL="0" marR="0" rtl="0" algn="l">
              <a:lnSpc>
                <a:spcPct val="115000"/>
              </a:lnSpc>
              <a:spcBef>
                <a:spcPts val="1000"/>
              </a:spcBef>
              <a:spcAft>
                <a:spcPts val="0"/>
              </a:spcAft>
              <a:buNone/>
            </a:pPr>
            <a:r>
              <a:rPr lang="en-US" sz="1000">
                <a:solidFill>
                  <a:schemeClr val="dk1"/>
                </a:solidFill>
                <a:highlight>
                  <a:srgbClr val="FFFFFF"/>
                </a:highlight>
              </a:rPr>
              <a:t>27. COST FinAI PhD School on Fintech and AI in Finance, 10-14 June 2024, Enschede, Netherlands </a:t>
            </a:r>
            <a:r>
              <a:rPr lang="en-US" sz="1000" u="sng">
                <a:solidFill>
                  <a:schemeClr val="hlink"/>
                </a:solidFill>
                <a:highlight>
                  <a:srgbClr val="FFFFFF"/>
                </a:highlight>
                <a:hlinkClick r:id="rId7"/>
              </a:rPr>
              <a:t>https://www.digital-finance-msca.com/cost-finai-phd-school-2024</a:t>
            </a:r>
            <a:r>
              <a:rPr lang="en-US" sz="1000">
                <a:solidFill>
                  <a:schemeClr val="dk1"/>
                </a:solidFill>
                <a:highlight>
                  <a:srgbClr val="FFFFFF"/>
                </a:highlight>
              </a:rPr>
              <a:t> </a:t>
            </a:r>
            <a:endParaRPr sz="1000">
              <a:solidFill>
                <a:schemeClr val="dk1"/>
              </a:solidFill>
              <a:highlight>
                <a:srgbClr val="FFFFFF"/>
              </a:highlight>
            </a:endParaRPr>
          </a:p>
          <a:p>
            <a:pPr indent="-282575" lvl="0" marL="457200" rtl="0" algn="l">
              <a:spcBef>
                <a:spcPts val="1000"/>
              </a:spcBef>
              <a:spcAft>
                <a:spcPts val="0"/>
              </a:spcAft>
              <a:buClr>
                <a:schemeClr val="dk1"/>
              </a:buClr>
              <a:buSzPct val="100000"/>
              <a:buChar char="●"/>
            </a:pPr>
            <a:r>
              <a:rPr i="1" lang="en-US" sz="1000">
                <a:solidFill>
                  <a:schemeClr val="dk1"/>
                </a:solidFill>
                <a:highlight>
                  <a:srgbClr val="FFFFFF"/>
                </a:highlight>
              </a:rPr>
              <a:t>Workshop on Data Modelling, Step by Step Public P2P, workshop, Ștefana Belbe (presenter), Liana Stanca, Karsten Wenzlaff (presenter), Lucia Gomez</a:t>
            </a:r>
            <a:endParaRPr sz="950">
              <a:solidFill>
                <a:srgbClr val="383D41"/>
              </a:solidFill>
              <a:highlight>
                <a:srgbClr val="E2E3E5"/>
              </a:highlight>
            </a:endParaRPr>
          </a:p>
          <a:p>
            <a:pPr indent="0" lvl="0" marL="457200" rtl="0" algn="l">
              <a:spcBef>
                <a:spcPts val="1000"/>
              </a:spcBef>
              <a:spcAft>
                <a:spcPts val="1000"/>
              </a:spcAft>
              <a:buNone/>
            </a:pPr>
            <a:r>
              <a:t/>
            </a:r>
            <a:endParaRPr i="1" sz="950">
              <a:solidFill>
                <a:srgbClr val="383D41"/>
              </a:solidFill>
              <a:highlight>
                <a:srgbClr val="E2E3E5"/>
              </a:highligh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g2ec95baf7f7_0_2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sz="1650">
                <a:highlight>
                  <a:schemeClr val="lt1"/>
                </a:highlight>
                <a:latin typeface="Trebuchet MS"/>
                <a:ea typeface="Trebuchet MS"/>
                <a:cs typeface="Trebuchet MS"/>
                <a:sym typeface="Trebuchet MS"/>
              </a:rPr>
              <a:t>Techeconomics 10-11 Octomber 2023</a:t>
            </a:r>
            <a:endParaRPr sz="3100">
              <a:highlight>
                <a:schemeClr val="lt1"/>
              </a:highlight>
              <a:latin typeface="Trebuchet MS"/>
              <a:ea typeface="Trebuchet MS"/>
              <a:cs typeface="Trebuchet MS"/>
              <a:sym typeface="Trebuchet MS"/>
            </a:endParaRPr>
          </a:p>
        </p:txBody>
      </p:sp>
      <p:sp>
        <p:nvSpPr>
          <p:cNvPr id="121" name="Google Shape;121;g2ec95baf7f7_0_25"/>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70000" lnSpcReduction="10000"/>
          </a:bodyPr>
          <a:lstStyle/>
          <a:p>
            <a:pPr indent="0" lvl="0" marL="0" rtl="0" algn="just">
              <a:spcBef>
                <a:spcPts val="1200"/>
              </a:spcBef>
              <a:spcAft>
                <a:spcPts val="0"/>
              </a:spcAft>
              <a:buClr>
                <a:schemeClr val="dk1"/>
              </a:buClr>
              <a:buSzPct val="61111"/>
              <a:buFont typeface="Arial"/>
              <a:buNone/>
            </a:pPr>
            <a:r>
              <a:rPr b="1" lang="en-US"/>
              <a:t>This event is closely related to COST Action CA19130 "Fintech and Artificial Intelligence in Finance – Towards a Transparent Financial Industry" (FinAI) through the involvement of stakeholders and experts in the field. Techeconomics 2023 serves as an important platform for the exchange of knowledge and experiences in FinTech and AI in finance, bringing together researchers, practitioners, and policymakers.</a:t>
            </a:r>
            <a:endParaRPr b="1"/>
          </a:p>
          <a:p>
            <a:pPr indent="0" lvl="0" marL="0" rtl="0" algn="just">
              <a:spcBef>
                <a:spcPts val="1200"/>
              </a:spcBef>
              <a:spcAft>
                <a:spcPts val="0"/>
              </a:spcAft>
              <a:buClr>
                <a:schemeClr val="dk1"/>
              </a:buClr>
              <a:buSzPct val="61111"/>
              <a:buFont typeface="Arial"/>
              <a:buNone/>
            </a:pPr>
            <a:r>
              <a:rPr b="1" lang="en-US"/>
              <a:t>The event offers an excellent opportunity for members of COST Action FinAI to present their research, discuss current challenges in the field, and explore potential collaborations. By involving experts such as Maria Molony and Kay Zener, the event contributes to FinAI's objective of promoting sustainable innovation and the ethical use of AI in the financial sector.</a:t>
            </a:r>
            <a:endParaRPr b="1"/>
          </a:p>
          <a:p>
            <a:pPr indent="0" lvl="0" marL="0" rtl="0" algn="just">
              <a:spcBef>
                <a:spcPts val="1200"/>
              </a:spcBef>
              <a:spcAft>
                <a:spcPts val="0"/>
              </a:spcAft>
              <a:buClr>
                <a:schemeClr val="dk1"/>
              </a:buClr>
              <a:buSzPct val="61111"/>
              <a:buFont typeface="Arial"/>
              <a:buNone/>
            </a:pPr>
            <a:r>
              <a:rPr b="1" lang="en-US"/>
              <a:t>Furthermore, the presence of participants like Liana Stanca and Codruta Mare, who are likely engaged in research relevant to FinAI, strengthens the connection between this event and the goals of COST Action. Techeconomics 2023 can be seen as an extension of FinAI's efforts to create a knowledge-sharing platform to promote transparency and innovation in the financial industry.</a:t>
            </a:r>
            <a:endParaRPr b="1"/>
          </a:p>
          <a:p>
            <a:pPr indent="0" lvl="0" marL="0" rtl="0" algn="l">
              <a:spcBef>
                <a:spcPts val="1200"/>
              </a:spcBef>
              <a:spcAft>
                <a:spcPts val="0"/>
              </a:spcAft>
              <a:buNone/>
            </a:pPr>
            <a:r>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sp>
        <p:nvSpPr>
          <p:cNvPr id="126" name="Google Shape;126;g2ec95baf7f7_0_31"/>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b="1" lang="en-US" sz="1300">
                <a:highlight>
                  <a:schemeClr val="lt1"/>
                </a:highlight>
                <a:latin typeface="Roboto"/>
                <a:ea typeface="Roboto"/>
                <a:cs typeface="Roboto"/>
                <a:sym typeface="Roboto"/>
              </a:rPr>
              <a:t>Strengthening Financial AI Collaboration Through COST Fin AI Action</a:t>
            </a:r>
            <a:endParaRPr>
              <a:highlight>
                <a:schemeClr val="lt1"/>
              </a:highlight>
            </a:endParaRPr>
          </a:p>
        </p:txBody>
      </p:sp>
      <p:sp>
        <p:nvSpPr>
          <p:cNvPr id="127" name="Google Shape;127;g2ec95baf7f7_0_3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0"/>
              </a:spcBef>
              <a:spcAft>
                <a:spcPts val="0"/>
              </a:spcAft>
              <a:buNone/>
            </a:pPr>
            <a:r>
              <a:rPr b="1" lang="en-US" sz="1400">
                <a:solidFill>
                  <a:schemeClr val="dk1"/>
                </a:solidFill>
                <a:highlight>
                  <a:schemeClr val="lt1"/>
                </a:highlight>
                <a:latin typeface="Roboto"/>
                <a:ea typeface="Roboto"/>
                <a:cs typeface="Roboto"/>
                <a:sym typeface="Roboto"/>
              </a:rPr>
              <a:t> </a:t>
            </a:r>
            <a:r>
              <a:rPr b="1" lang="en-US" sz="1450">
                <a:solidFill>
                  <a:schemeClr val="dk1"/>
                </a:solidFill>
                <a:highlight>
                  <a:schemeClr val="lt1"/>
                </a:highlight>
                <a:latin typeface="Roboto"/>
                <a:ea typeface="Roboto"/>
                <a:cs typeface="Roboto"/>
                <a:sym typeface="Roboto"/>
              </a:rPr>
              <a:t> 2- 3  </a:t>
            </a:r>
            <a:r>
              <a:rPr b="1" lang="en-US" sz="1450">
                <a:solidFill>
                  <a:schemeClr val="dk1"/>
                </a:solidFill>
                <a:highlight>
                  <a:schemeClr val="lt1"/>
                </a:highlight>
                <a:latin typeface="Roboto"/>
                <a:ea typeface="Roboto"/>
                <a:cs typeface="Roboto"/>
                <a:sym typeface="Roboto"/>
              </a:rPr>
              <a:t> April 2024 </a:t>
            </a:r>
            <a:endParaRPr b="1" sz="1450">
              <a:solidFill>
                <a:schemeClr val="dk1"/>
              </a:solidFill>
              <a:highlight>
                <a:schemeClr val="lt1"/>
              </a:highlight>
              <a:latin typeface="Roboto"/>
              <a:ea typeface="Roboto"/>
              <a:cs typeface="Roboto"/>
              <a:sym typeface="Roboto"/>
            </a:endParaRPr>
          </a:p>
          <a:p>
            <a:pPr indent="0" lvl="0" marL="0" rtl="0" algn="just">
              <a:spcBef>
                <a:spcPts val="0"/>
              </a:spcBef>
              <a:spcAft>
                <a:spcPts val="0"/>
              </a:spcAft>
              <a:buClr>
                <a:schemeClr val="dk1"/>
              </a:buClr>
              <a:buSzPts val="1100"/>
              <a:buFont typeface="Arial"/>
              <a:buNone/>
            </a:pPr>
            <a:r>
              <a:rPr b="1" lang="en-US" sz="1450">
                <a:solidFill>
                  <a:schemeClr val="dk1"/>
                </a:solidFill>
                <a:highlight>
                  <a:schemeClr val="lt1"/>
                </a:highlight>
                <a:latin typeface="Roboto"/>
                <a:ea typeface="Roboto"/>
                <a:cs typeface="Roboto"/>
                <a:sym typeface="Roboto"/>
              </a:rPr>
              <a:t>Organizated by Codruța Mare and Liana Stanca.</a:t>
            </a:r>
            <a:endParaRPr b="1" sz="1450">
              <a:solidFill>
                <a:schemeClr val="dk1"/>
              </a:solidFill>
              <a:highlight>
                <a:schemeClr val="lt1"/>
              </a:highlight>
              <a:latin typeface="Roboto"/>
              <a:ea typeface="Roboto"/>
              <a:cs typeface="Roboto"/>
              <a:sym typeface="Roboto"/>
            </a:endParaRPr>
          </a:p>
          <a:p>
            <a:pPr indent="0" lvl="0" marL="0" rtl="0" algn="just">
              <a:spcBef>
                <a:spcPts val="0"/>
              </a:spcBef>
              <a:spcAft>
                <a:spcPts val="0"/>
              </a:spcAft>
              <a:buClr>
                <a:schemeClr val="dk1"/>
              </a:buClr>
              <a:buSzPts val="1100"/>
              <a:buFont typeface="Arial"/>
              <a:buNone/>
            </a:pPr>
            <a:r>
              <a:rPr b="1" lang="en-US" sz="1450">
                <a:solidFill>
                  <a:schemeClr val="dk1"/>
                </a:solidFill>
                <a:highlight>
                  <a:schemeClr val="lt1"/>
                </a:highlight>
                <a:latin typeface="Roboto"/>
                <a:ea typeface="Roboto"/>
                <a:cs typeface="Roboto"/>
                <a:sym typeface="Roboto"/>
              </a:rPr>
              <a:t> </a:t>
            </a:r>
            <a:br>
              <a:rPr b="1" lang="en-US" sz="1450">
                <a:solidFill>
                  <a:schemeClr val="dk1"/>
                </a:solidFill>
                <a:highlight>
                  <a:schemeClr val="lt1"/>
                </a:highlight>
                <a:latin typeface="Roboto"/>
                <a:ea typeface="Roboto"/>
                <a:cs typeface="Roboto"/>
                <a:sym typeface="Roboto"/>
              </a:rPr>
            </a:br>
            <a:r>
              <a:rPr lang="en-US" sz="1450">
                <a:solidFill>
                  <a:schemeClr val="dk1"/>
                </a:solidFill>
                <a:highlight>
                  <a:schemeClr val="lt1"/>
                </a:highlight>
                <a:latin typeface="Roboto"/>
                <a:ea typeface="Roboto"/>
                <a:cs typeface="Roboto"/>
                <a:sym typeface="Roboto"/>
              </a:rPr>
              <a:t>The presence of TU/e's delegation, including key figures in international cooperation, European affairs, high-tech systems, open innovation, and industry links, strengthened international collaboration in the field of financial artificial intelligence. This participation facilitated the exchange of best practices in semiconductors, established connections with industry and talent in manufacturing, and enabled the development of joint projects and strategic partnerships with UBB.</a:t>
            </a:r>
            <a:endParaRPr sz="1450">
              <a:solidFill>
                <a:schemeClr val="dk1"/>
              </a:solidFill>
              <a:highlight>
                <a:schemeClr val="lt1"/>
              </a:highlight>
              <a:latin typeface="Roboto"/>
              <a:ea typeface="Roboto"/>
              <a:cs typeface="Roboto"/>
              <a:sym typeface="Roboto"/>
            </a:endParaRPr>
          </a:p>
          <a:p>
            <a:pPr indent="0" lvl="0" marL="0" rtl="0" algn="l">
              <a:spcBef>
                <a:spcPts val="0"/>
              </a:spcBef>
              <a:spcAft>
                <a:spcPts val="0"/>
              </a:spcAft>
              <a:buNone/>
            </a:pPr>
            <a:r>
              <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sp>
        <p:nvSpPr>
          <p:cNvPr id="132" name="Google Shape;132;g2ec95baf7f7_0_38"/>
          <p:cNvSpPr txBox="1"/>
          <p:nvPr>
            <p:ph type="title"/>
          </p:nvPr>
        </p:nvSpPr>
        <p:spPr>
          <a:xfrm>
            <a:off x="311700" y="445025"/>
            <a:ext cx="8520600" cy="572700"/>
          </a:xfrm>
          <a:prstGeom prst="rect">
            <a:avLst/>
          </a:prstGeom>
        </p:spPr>
        <p:txBody>
          <a:bodyPr anchorCtr="0" anchor="t" bIns="91425" lIns="91425" spcFirstLastPara="1" rIns="91425" wrap="square" tIns="91425">
            <a:noAutofit/>
          </a:bodyPr>
          <a:lstStyle/>
          <a:p>
            <a:pPr indent="0" lvl="0" marL="0" rtl="0" algn="ctr">
              <a:lnSpc>
                <a:spcPct val="101163"/>
              </a:lnSpc>
              <a:spcBef>
                <a:spcPts val="0"/>
              </a:spcBef>
              <a:spcAft>
                <a:spcPts val="0"/>
              </a:spcAft>
              <a:buClr>
                <a:schemeClr val="dk1"/>
              </a:buClr>
              <a:buSzPts val="990"/>
              <a:buFont typeface="Arial"/>
              <a:buNone/>
            </a:pPr>
            <a:r>
              <a:rPr b="1" lang="en-US" sz="1629">
                <a:highlight>
                  <a:schemeClr val="lt1"/>
                </a:highlight>
                <a:latin typeface="Trebuchet MS"/>
                <a:ea typeface="Trebuchet MS"/>
                <a:cs typeface="Trebuchet MS"/>
                <a:sym typeface="Trebuchet MS"/>
              </a:rPr>
              <a:t>Pillars of Fintech Innovation: Redefining Professionalism through Collective Intelligence</a:t>
            </a:r>
            <a:endParaRPr b="1" sz="1629">
              <a:highlight>
                <a:schemeClr val="lt1"/>
              </a:highlight>
              <a:latin typeface="Trebuchet MS"/>
              <a:ea typeface="Trebuchet MS"/>
              <a:cs typeface="Trebuchet MS"/>
              <a:sym typeface="Trebuchet MS"/>
            </a:endParaRPr>
          </a:p>
          <a:p>
            <a:pPr indent="0" lvl="0" marL="0" rtl="0" algn="ctr">
              <a:spcBef>
                <a:spcPts val="0"/>
              </a:spcBef>
              <a:spcAft>
                <a:spcPts val="0"/>
              </a:spcAft>
              <a:buSzPts val="990"/>
              <a:buNone/>
            </a:pPr>
            <a:r>
              <a:t/>
            </a:r>
            <a:endParaRPr b="1" sz="2820">
              <a:highlight>
                <a:schemeClr val="lt1"/>
              </a:highlight>
              <a:latin typeface="Trebuchet MS"/>
              <a:ea typeface="Trebuchet MS"/>
              <a:cs typeface="Trebuchet MS"/>
              <a:sym typeface="Trebuchet MS"/>
            </a:endParaRPr>
          </a:p>
        </p:txBody>
      </p:sp>
      <p:sp>
        <p:nvSpPr>
          <p:cNvPr id="133" name="Google Shape;133;g2ec95baf7f7_0_3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0" lvl="0" marL="0" rtl="0" algn="just">
              <a:spcBef>
                <a:spcPts val="1200"/>
              </a:spcBef>
              <a:spcAft>
                <a:spcPts val="0"/>
              </a:spcAft>
              <a:buClr>
                <a:schemeClr val="dk1"/>
              </a:buClr>
              <a:buSzPts val="1100"/>
              <a:buFont typeface="Arial"/>
              <a:buNone/>
            </a:pPr>
            <a:r>
              <a:rPr b="1" lang="en-US"/>
              <a:t>On March 28, 2024, at BT Campus Cluj-Napoca,</a:t>
            </a:r>
            <a:r>
              <a:rPr lang="en-US"/>
              <a:t> </a:t>
            </a:r>
            <a:r>
              <a:rPr b="1" lang="en-US"/>
              <a:t>Liana Stanca, </a:t>
            </a:r>
            <a:r>
              <a:rPr lang="en-US"/>
              <a:t>representing COST Action CA19130 "Fintech and Artificial Intelligence in Finance – Towards a Transparent Financial Industry" (FinAI), participated as a presenter in the BT-stakeholder event titled "AI &amp; Humans - Emotion, Reason, and Innovation." This event focused on exploring the intersection of artificial intelligence, human emotion, and innovative practices. Liana Stanca's presentation contributed significantly to the discourse by highlighting the ethical implications and innovative potential of AI in the financial sector, aligning with FinAI's goals of fostering sustainable innovation and promoting transparency within the industry.</a:t>
            </a:r>
            <a:endParaRPr/>
          </a:p>
          <a:p>
            <a:pPr indent="0" lvl="0" marL="0" rtl="0" algn="l">
              <a:spcBef>
                <a:spcPts val="120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7" name="Shape 137"/>
        <p:cNvGrpSpPr/>
        <p:nvPr/>
      </p:nvGrpSpPr>
      <p:grpSpPr>
        <a:xfrm>
          <a:off x="0" y="0"/>
          <a:ext cx="0" cy="0"/>
          <a:chOff x="0" y="0"/>
          <a:chExt cx="0" cy="0"/>
        </a:xfrm>
      </p:grpSpPr>
      <p:sp>
        <p:nvSpPr>
          <p:cNvPr id="138" name="Google Shape;138;g2ec95baf7f7_0_4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lnSpc>
                <a:spcPct val="115000"/>
              </a:lnSpc>
              <a:spcBef>
                <a:spcPts val="1200"/>
              </a:spcBef>
              <a:spcAft>
                <a:spcPts val="0"/>
              </a:spcAft>
              <a:buClr>
                <a:schemeClr val="dk1"/>
              </a:buClr>
              <a:buSzPct val="39285"/>
              <a:buFont typeface="Arial"/>
              <a:buNone/>
            </a:pPr>
            <a:r>
              <a:rPr lang="en-US"/>
              <a:t>Techeconomics 2024 – 2nd Edition</a:t>
            </a:r>
            <a:endParaRPr/>
          </a:p>
          <a:p>
            <a:pPr indent="0" lvl="0" marL="0" rtl="0" algn="l">
              <a:spcBef>
                <a:spcPts val="1200"/>
              </a:spcBef>
              <a:spcAft>
                <a:spcPts val="0"/>
              </a:spcAft>
              <a:buNone/>
            </a:pPr>
            <a:r>
              <a:t/>
            </a:r>
            <a:endParaRPr/>
          </a:p>
        </p:txBody>
      </p:sp>
      <p:sp>
        <p:nvSpPr>
          <p:cNvPr id="139" name="Google Shape;139;g2ec95baf7f7_0_4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just">
              <a:spcBef>
                <a:spcPts val="1200"/>
              </a:spcBef>
              <a:spcAft>
                <a:spcPts val="0"/>
              </a:spcAft>
              <a:buClr>
                <a:schemeClr val="dk1"/>
              </a:buClr>
              <a:buSzPts val="1100"/>
              <a:buFont typeface="Arial"/>
              <a:buNone/>
            </a:pPr>
            <a:r>
              <a:rPr lang="en-US"/>
              <a:t>We invite researchers, practitioners, and stakeholders from academia, industry, and government to join us for this exciting event. Whether you are looking to present your latest research, share insights from the field, or simply expand your professional network, Techeconomics 2024 offers the perfect platform.</a:t>
            </a:r>
            <a:endParaRPr/>
          </a:p>
          <a:p>
            <a:pPr indent="0" lvl="0" marL="0" rtl="0" algn="just">
              <a:spcBef>
                <a:spcPts val="1200"/>
              </a:spcBef>
              <a:spcAft>
                <a:spcPts val="0"/>
              </a:spcAft>
              <a:buClr>
                <a:schemeClr val="dk1"/>
              </a:buClr>
              <a:buSzPts val="1100"/>
              <a:buFont typeface="Arial"/>
              <a:buNone/>
            </a:pPr>
            <a:r>
              <a:rPr lang="en-US"/>
              <a:t>Join us in October 2024 for Techeconomics 2024 and be a part of the conversation shaping the future of FinTech and AI in finance.</a:t>
            </a:r>
            <a:endParaRPr/>
          </a:p>
          <a:p>
            <a:pPr indent="0" lvl="0" marL="0" rtl="0" algn="l">
              <a:spcBef>
                <a:spcPts val="1200"/>
              </a:spcBef>
              <a:spcAft>
                <a:spcPts val="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2ec6d9599d1_0_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111111"/>
              <a:buFont typeface="Arial"/>
              <a:buNone/>
            </a:pPr>
            <a:r>
              <a:rPr lang="en-US"/>
              <a:t>Events</a:t>
            </a:r>
            <a:endParaRPr/>
          </a:p>
        </p:txBody>
      </p:sp>
      <p:sp>
        <p:nvSpPr>
          <p:cNvPr id="145" name="Google Shape;145;g2ec6d9599d1_0_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a:t>Romanian team was co-organising this year several events:</a:t>
            </a:r>
            <a:endParaRPr/>
          </a:p>
          <a:p>
            <a:pPr indent="0" lvl="0" marL="0" rtl="0" algn="l">
              <a:spcBef>
                <a:spcPts val="0"/>
              </a:spcBef>
              <a:spcAft>
                <a:spcPts val="0"/>
              </a:spcAft>
              <a:buNone/>
            </a:pPr>
            <a:r>
              <a:t/>
            </a:r>
            <a:endParaRPr/>
          </a:p>
          <a:p>
            <a:pPr indent="-342900" lvl="0" marL="457200" rtl="0" algn="l">
              <a:spcBef>
                <a:spcPts val="0"/>
              </a:spcBef>
              <a:spcAft>
                <a:spcPts val="0"/>
              </a:spcAft>
              <a:buSzPts val="1800"/>
              <a:buAutoNum type="arabicPeriod"/>
            </a:pPr>
            <a:r>
              <a:rPr lang="en-US"/>
              <a:t>Brussels </a:t>
            </a:r>
            <a:endParaRPr/>
          </a:p>
          <a:p>
            <a:pPr indent="-342900" lvl="0" marL="457200" rtl="0" algn="l">
              <a:spcBef>
                <a:spcPts val="0"/>
              </a:spcBef>
              <a:spcAft>
                <a:spcPts val="0"/>
              </a:spcAft>
              <a:buSzPts val="1800"/>
              <a:buAutoNum type="arabicPeriod"/>
            </a:pPr>
            <a:r>
              <a:rPr lang="en-US"/>
              <a:t>Istanbul </a:t>
            </a:r>
            <a:endParaRPr/>
          </a:p>
          <a:p>
            <a:pPr indent="-342900" lvl="0" marL="457200" rtl="0" algn="l">
              <a:spcBef>
                <a:spcPts val="0"/>
              </a:spcBef>
              <a:spcAft>
                <a:spcPts val="0"/>
              </a:spcAft>
              <a:buSzPts val="1800"/>
              <a:buAutoNum type="arabicPeriod"/>
            </a:pPr>
            <a:r>
              <a:rPr lang="en-US"/>
              <a:t>Coimbra</a:t>
            </a:r>
            <a:endParaRPr/>
          </a:p>
          <a:p>
            <a:pPr indent="-342900" lvl="0" marL="457200" rtl="0" algn="l">
              <a:spcBef>
                <a:spcPts val="0"/>
              </a:spcBef>
              <a:spcAft>
                <a:spcPts val="0"/>
              </a:spcAft>
              <a:buSzPts val="1800"/>
              <a:buAutoNum type="arabicPeriod"/>
            </a:pPr>
            <a:r>
              <a:rPr lang="en-US"/>
              <a:t>Canaria</a:t>
            </a:r>
            <a:endParaRPr/>
          </a:p>
          <a:p>
            <a:pPr indent="-342900" lvl="0" marL="457200" rtl="0" algn="l">
              <a:spcBef>
                <a:spcPts val="0"/>
              </a:spcBef>
              <a:spcAft>
                <a:spcPts val="0"/>
              </a:spcAft>
              <a:buSzPts val="1800"/>
              <a:buAutoNum type="arabicPeriod"/>
            </a:pPr>
            <a:r>
              <a:rPr lang="en-US"/>
              <a:t>Iceland</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9" name="Shape 149"/>
        <p:cNvGrpSpPr/>
        <p:nvPr/>
      </p:nvGrpSpPr>
      <p:grpSpPr>
        <a:xfrm>
          <a:off x="0" y="0"/>
          <a:ext cx="0" cy="0"/>
          <a:chOff x="0" y="0"/>
          <a:chExt cx="0" cy="0"/>
        </a:xfrm>
      </p:grpSpPr>
      <p:sp>
        <p:nvSpPr>
          <p:cNvPr id="150" name="Google Shape;150;g2ec6d9599d1_5_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Deliverables</a:t>
            </a:r>
            <a:endParaRPr/>
          </a:p>
        </p:txBody>
      </p:sp>
      <p:sp>
        <p:nvSpPr>
          <p:cNvPr id="151" name="Google Shape;151;g2ec6d9599d1_5_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47500"/>
          </a:bodyPr>
          <a:lstStyle/>
          <a:p>
            <a:pPr indent="0" lvl="0" marL="0" rtl="0" algn="l">
              <a:spcBef>
                <a:spcPts val="0"/>
              </a:spcBef>
              <a:spcAft>
                <a:spcPts val="0"/>
              </a:spcAft>
              <a:buNone/>
            </a:pPr>
            <a:r>
              <a:rPr b="1" lang="en-US" sz="2141"/>
              <a:t>Romanian team is leading Deliverables no 1, no.7 and D no.16</a:t>
            </a:r>
            <a:endParaRPr b="1" sz="2141"/>
          </a:p>
          <a:p>
            <a:pPr indent="0" lvl="0" marL="0" rtl="0" algn="l">
              <a:spcBef>
                <a:spcPts val="0"/>
              </a:spcBef>
              <a:spcAft>
                <a:spcPts val="0"/>
              </a:spcAft>
              <a:buNone/>
            </a:pPr>
            <a:r>
              <a:t/>
            </a:r>
            <a:endParaRPr b="1" sz="2141"/>
          </a:p>
          <a:p>
            <a:pPr indent="0" lvl="0" marL="0" rtl="0" algn="l">
              <a:spcBef>
                <a:spcPts val="0"/>
              </a:spcBef>
              <a:spcAft>
                <a:spcPts val="0"/>
              </a:spcAft>
              <a:buNone/>
            </a:pPr>
            <a:r>
              <a:rPr b="1" lang="en-US" sz="2141"/>
              <a:t>For D7 there are 2 teams working on writing 2 papers, we had several meetings and drafted a first proposal. We created and delivered a workshop for students on ML on crowdfunding and p2p data and published it on our GitHub Organization </a:t>
            </a:r>
            <a:r>
              <a:rPr b="1" lang="en-US" sz="2141" u="sng">
                <a:solidFill>
                  <a:schemeClr val="hlink"/>
                </a:solidFill>
                <a:hlinkClick r:id="rId3"/>
              </a:rPr>
              <a:t>https://github.com/cost19130/fraud_prevention_crowdfunding_p2p_ico</a:t>
            </a:r>
            <a:r>
              <a:rPr b="1" lang="en-US" sz="2141"/>
              <a:t> </a:t>
            </a:r>
            <a:endParaRPr b="1" sz="2141"/>
          </a:p>
          <a:p>
            <a:pPr indent="0" lvl="0" marL="0" rtl="0" algn="l">
              <a:spcBef>
                <a:spcPts val="0"/>
              </a:spcBef>
              <a:spcAft>
                <a:spcPts val="0"/>
              </a:spcAft>
              <a:buNone/>
            </a:pPr>
            <a:r>
              <a:t/>
            </a:r>
            <a:endParaRPr b="1" sz="2141"/>
          </a:p>
          <a:p>
            <a:pPr indent="0" lvl="0" marL="0" rtl="0" algn="l">
              <a:spcBef>
                <a:spcPts val="0"/>
              </a:spcBef>
              <a:spcAft>
                <a:spcPts val="0"/>
              </a:spcAft>
              <a:buNone/>
            </a:pPr>
            <a:r>
              <a:rPr b="1" lang="en-US" sz="2141"/>
              <a:t>For D16 there was launched a cal for updating D16 and </a:t>
            </a:r>
            <a:r>
              <a:rPr b="1" lang="en-US" sz="2141"/>
              <a:t>building</a:t>
            </a:r>
            <a:r>
              <a:rPr b="1" lang="en-US" sz="2141"/>
              <a:t> the COST Finai website, Liana and Olivija are working on it</a:t>
            </a:r>
            <a:endParaRPr b="1" sz="2141"/>
          </a:p>
          <a:p>
            <a:pPr indent="0" lvl="0" marL="0" rtl="0" algn="l">
              <a:spcBef>
                <a:spcPts val="0"/>
              </a:spcBef>
              <a:spcAft>
                <a:spcPts val="0"/>
              </a:spcAft>
              <a:buNone/>
            </a:pPr>
            <a:r>
              <a:t/>
            </a:r>
            <a:endParaRPr b="1" sz="2141"/>
          </a:p>
          <a:p>
            <a:pPr indent="0" lvl="0" marL="0" rtl="0" algn="l">
              <a:spcBef>
                <a:spcPts val="0"/>
              </a:spcBef>
              <a:spcAft>
                <a:spcPts val="0"/>
              </a:spcAft>
              <a:buNone/>
            </a:pPr>
            <a:r>
              <a:rPr b="1" lang="en-US" sz="2141"/>
              <a:t>Contributed to COST Fin-AI wiki pag</a:t>
            </a:r>
            <a:r>
              <a:rPr b="1" lang="en-US" sz="2091"/>
              <a:t>e </a:t>
            </a:r>
            <a:r>
              <a:rPr b="1" lang="en-US" sz="2091" u="sng">
                <a:solidFill>
                  <a:schemeClr val="hlink"/>
                </a:solidFill>
                <a:hlinkClick r:id="rId4"/>
              </a:rPr>
              <a:t>https://wiki.fin-ai.eu/index.php/Main_Page</a:t>
            </a:r>
            <a:endParaRPr b="1" sz="2091"/>
          </a:p>
          <a:p>
            <a:pPr indent="0" lvl="0" marL="0" rtl="0" algn="l">
              <a:spcBef>
                <a:spcPts val="0"/>
              </a:spcBef>
              <a:spcAft>
                <a:spcPts val="0"/>
              </a:spcAft>
              <a:buNone/>
            </a:pPr>
            <a:r>
              <a:t/>
            </a:r>
            <a:endParaRPr b="1" sz="2091"/>
          </a:p>
          <a:p>
            <a:pPr indent="0" lvl="0" marL="0" rtl="0" algn="l">
              <a:spcBef>
                <a:spcPts val="0"/>
              </a:spcBef>
              <a:spcAft>
                <a:spcPts val="0"/>
              </a:spcAft>
              <a:buNone/>
            </a:pPr>
            <a:r>
              <a:rPr b="1" lang="en-US" sz="2141"/>
              <a:t>Created and maintaining the COST FinAI GitHub Organization</a:t>
            </a:r>
            <a:r>
              <a:rPr b="1" lang="en-US" sz="2141">
                <a:solidFill>
                  <a:schemeClr val="dk1"/>
                </a:solidFill>
                <a:uFill>
                  <a:noFill/>
                </a:uFill>
                <a:hlinkClick r:id="rId5">
                  <a:extLst>
                    <a:ext uri="{A12FA001-AC4F-418D-AE19-62706E023703}">
                      <ahyp:hlinkClr val="tx"/>
                    </a:ext>
                  </a:extLst>
                </a:hlinkClick>
              </a:rPr>
              <a:t> </a:t>
            </a:r>
            <a:r>
              <a:rPr b="1" lang="en-US" sz="2141" u="sng">
                <a:solidFill>
                  <a:srgbClr val="1155CC"/>
                </a:solidFill>
                <a:hlinkClick r:id="rId6">
                  <a:extLst>
                    <a:ext uri="{A12FA001-AC4F-418D-AE19-62706E023703}">
                      <ahyp:hlinkClr val="tx"/>
                    </a:ext>
                  </a:extLst>
                </a:hlinkClick>
              </a:rPr>
              <a:t>https://github.com/cost19130</a:t>
            </a:r>
            <a:r>
              <a:rPr b="1" lang="en-US" sz="2141">
                <a:solidFill>
                  <a:schemeClr val="dk1"/>
                </a:solidFill>
              </a:rPr>
              <a:t> </a:t>
            </a:r>
            <a:r>
              <a:rPr b="1" lang="en-US" sz="2141"/>
              <a:t>- </a:t>
            </a:r>
            <a:r>
              <a:rPr b="1" lang="en-US" sz="2141"/>
              <a:t>a space where the Action network can collaborate or invite other researchers to </a:t>
            </a:r>
            <a:r>
              <a:rPr b="1" lang="en-US" sz="2141"/>
              <a:t>develop</a:t>
            </a:r>
            <a:r>
              <a:rPr b="1" lang="en-US" sz="2141"/>
              <a:t> key software under the aegis of the Action, </a:t>
            </a:r>
            <a:r>
              <a:rPr b="1" lang="en-US" sz="2141"/>
              <a:t>Ștefana Belbe</a:t>
            </a:r>
            <a:endParaRPr b="1" sz="2141"/>
          </a:p>
          <a:p>
            <a:pPr indent="0" lvl="0" marL="0" rtl="0" algn="l">
              <a:spcBef>
                <a:spcPts val="1200"/>
              </a:spcBef>
              <a:spcAft>
                <a:spcPts val="0"/>
              </a:spcAft>
              <a:buClr>
                <a:schemeClr val="dk1"/>
              </a:buClr>
              <a:buSzPct val="51358"/>
              <a:buFont typeface="Arial"/>
              <a:buNone/>
            </a:pPr>
            <a:r>
              <a:rPr b="1" lang="en-US" sz="2141" u="sng">
                <a:solidFill>
                  <a:schemeClr val="hlink"/>
                </a:solidFill>
                <a:hlinkClick r:id="rId7"/>
              </a:rPr>
              <a:t>https://techeconomics.ro/</a:t>
            </a:r>
            <a:r>
              <a:rPr b="1" lang="en-US" sz="2141"/>
              <a:t> as a deliverable is a platform with articles that needs newspaper-style materials discussing the contributions of COST for the general public.</a:t>
            </a:r>
            <a:endParaRPr b="1" sz="2141"/>
          </a:p>
          <a:p>
            <a:pPr indent="0" lvl="0" marL="0" rtl="0" algn="l">
              <a:spcBef>
                <a:spcPts val="120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4"/>
          <p:cNvSpPr txBox="1"/>
          <p:nvPr>
            <p:ph type="title"/>
          </p:nvPr>
        </p:nvSpPr>
        <p:spPr>
          <a:xfrm>
            <a:off x="311700" y="42197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Publications</a:t>
            </a:r>
            <a:endParaRPr/>
          </a:p>
        </p:txBody>
      </p:sp>
      <p:sp>
        <p:nvSpPr>
          <p:cNvPr id="157" name="Google Shape;157;p4"/>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fontScale="77500" lnSpcReduction="20000"/>
          </a:bodyPr>
          <a:lstStyle/>
          <a:p>
            <a:pPr indent="0" lvl="0" marL="0" rtl="0" algn="just">
              <a:spcBef>
                <a:spcPts val="0"/>
              </a:spcBef>
              <a:spcAft>
                <a:spcPts val="0"/>
              </a:spcAft>
              <a:buClr>
                <a:schemeClr val="dk1"/>
              </a:buClr>
              <a:buSzPct val="122222"/>
              <a:buFont typeface="Arial"/>
              <a:buNone/>
            </a:pPr>
            <a:r>
              <a:rPr lang="en-US" sz="900">
                <a:solidFill>
                  <a:srgbClr val="000069"/>
                </a:solidFill>
              </a:rPr>
              <a:t>Bedowska-Sojka, Barbara and Wojcik, Piotr and Pele, Daniel Traian (2024) Predicting the Undead: Using Machine Learning to Forecast Cryptocurrency Zombies. Available at SSRN: https://ssrn.com/abstract=4793792 or</a:t>
            </a:r>
            <a:r>
              <a:rPr lang="en-US" sz="900">
                <a:solidFill>
                  <a:srgbClr val="000069"/>
                </a:solidFill>
                <a:uFill>
                  <a:noFill/>
                </a:uFill>
                <a:hlinkClick r:id="rId3">
                  <a:extLst>
                    <a:ext uri="{A12FA001-AC4F-418D-AE19-62706E023703}">
                      <ahyp:hlinkClr val="tx"/>
                    </a:ext>
                  </a:extLst>
                </a:hlinkClick>
              </a:rPr>
              <a:t> </a:t>
            </a:r>
            <a:r>
              <a:rPr lang="en-US" sz="900" u="sng">
                <a:solidFill>
                  <a:schemeClr val="hlink"/>
                </a:solidFill>
                <a:hlinkClick r:id="rId4"/>
              </a:rPr>
              <a:t>http://dx.doi.org/10.2139/ssrn.4793792</a:t>
            </a:r>
            <a:endParaRPr sz="900" u="sng">
              <a:solidFill>
                <a:schemeClr val="hlink"/>
              </a:solidFill>
            </a:endParaRPr>
          </a:p>
          <a:p>
            <a:pPr indent="0" lvl="0" marL="0" rtl="0" algn="just">
              <a:spcBef>
                <a:spcPts val="1000"/>
              </a:spcBef>
              <a:spcAft>
                <a:spcPts val="0"/>
              </a:spcAft>
              <a:buClr>
                <a:schemeClr val="dk1"/>
              </a:buClr>
              <a:buSzPct val="122222"/>
              <a:buFont typeface="Arial"/>
              <a:buNone/>
            </a:pPr>
            <a:r>
              <a:rPr lang="en-US" sz="900">
                <a:solidFill>
                  <a:srgbClr val="000069"/>
                </a:solidFill>
              </a:rPr>
              <a:t>LIN MB, Pele DT, REN R (2024) Understanding Blockchain Technology. Handbook of Blockchain Analytics, Springer (to be appear).</a:t>
            </a:r>
            <a:r>
              <a:rPr lang="en-US" sz="900">
                <a:solidFill>
                  <a:srgbClr val="000069"/>
                </a:solidFill>
                <a:uFill>
                  <a:noFill/>
                </a:uFill>
                <a:hlinkClick r:id="rId5">
                  <a:extLst>
                    <a:ext uri="{A12FA001-AC4F-418D-AE19-62706E023703}">
                      <ahyp:hlinkClr val="tx"/>
                    </a:ext>
                  </a:extLst>
                </a:hlinkClick>
              </a:rPr>
              <a:t> </a:t>
            </a:r>
            <a:r>
              <a:rPr lang="en-US" sz="900" u="sng">
                <a:solidFill>
                  <a:schemeClr val="hlink"/>
                </a:solidFill>
                <a:hlinkClick r:id="rId6"/>
              </a:rPr>
              <a:t>https://papers.ssrn.com/sol3/papers.cfm?abstract_id=4804484</a:t>
            </a:r>
            <a:r>
              <a:rPr lang="en-US" sz="900">
                <a:solidFill>
                  <a:srgbClr val="000069"/>
                </a:solidFill>
              </a:rPr>
              <a:t> </a:t>
            </a:r>
            <a:endParaRPr sz="900">
              <a:solidFill>
                <a:srgbClr val="000069"/>
              </a:solidFill>
            </a:endParaRPr>
          </a:p>
          <a:p>
            <a:pPr indent="0" lvl="0" marL="0" marR="0" rtl="0" algn="just">
              <a:lnSpc>
                <a:spcPct val="115000"/>
              </a:lnSpc>
              <a:spcBef>
                <a:spcPts val="1000"/>
              </a:spcBef>
              <a:spcAft>
                <a:spcPts val="0"/>
              </a:spcAft>
              <a:buNone/>
            </a:pPr>
            <a:r>
              <a:rPr lang="en-US" sz="900">
                <a:solidFill>
                  <a:srgbClr val="000069"/>
                </a:solidFill>
              </a:rPr>
              <a:t>Strat, V., Radev, D., Pele, D. T., Chinie, C., Grosu, F., Darie, F. C., Mare, C., Damian, V., Coita, I. (2024). Fintech Report: Romania &amp; Bulgaria, 2023 Edition. Bucharest, Editura ASE. ISBN 978-606-34-0517-4.</a:t>
            </a:r>
            <a:r>
              <a:rPr lang="en-US" sz="900" u="sng">
                <a:solidFill>
                  <a:schemeClr val="hlink"/>
                </a:solidFill>
                <a:hlinkClick r:id="rId7"/>
              </a:rPr>
              <a:t>https://bbs.ase.ro/wp-content/uploads/2024/04/RoFin.Tech_Romania-Bulgaria_Report2023_ebook.pdf</a:t>
            </a:r>
            <a:r>
              <a:rPr lang="en-US" sz="900">
                <a:solidFill>
                  <a:srgbClr val="000069"/>
                </a:solidFill>
              </a:rPr>
              <a:t> </a:t>
            </a:r>
            <a:endParaRPr sz="900">
              <a:solidFill>
                <a:srgbClr val="000069"/>
              </a:solidFill>
            </a:endParaRPr>
          </a:p>
          <a:p>
            <a:pPr indent="0" lvl="0" marL="0" rtl="0" algn="l">
              <a:spcBef>
                <a:spcPts val="1000"/>
              </a:spcBef>
              <a:spcAft>
                <a:spcPts val="0"/>
              </a:spcAft>
              <a:buNone/>
            </a:pPr>
            <a:r>
              <a:rPr lang="en-US" sz="900">
                <a:solidFill>
                  <a:srgbClr val="000069"/>
                </a:solidFill>
              </a:rPr>
              <a:t>Coita, I. F., Belbe, S. Ș., Mare, C. C., Osterrieder, J., &amp; Hopp, C. (2023). Modelling taxpayers’ behaviour based on prediction of trust using sentiment analysis. Finance Research Letters, 58, 104549. </a:t>
            </a:r>
            <a:r>
              <a:rPr lang="en-US" sz="900" u="sng">
                <a:solidFill>
                  <a:schemeClr val="hlink"/>
                </a:solidFill>
                <a:hlinkClick r:id="rId8"/>
              </a:rPr>
              <a:t>https://www.sciencedirect.com/science/article/pii/S1544612323009212</a:t>
            </a:r>
            <a:r>
              <a:rPr lang="en-US" sz="900">
                <a:solidFill>
                  <a:srgbClr val="000069"/>
                </a:solidFill>
              </a:rPr>
              <a:t> </a:t>
            </a:r>
            <a:endParaRPr sz="900">
              <a:solidFill>
                <a:srgbClr val="000069"/>
              </a:solidFill>
            </a:endParaRPr>
          </a:p>
          <a:p>
            <a:pPr indent="0" lvl="0" marL="0" rtl="0" algn="l">
              <a:spcBef>
                <a:spcPts val="1000"/>
              </a:spcBef>
              <a:spcAft>
                <a:spcPts val="0"/>
              </a:spcAft>
              <a:buNone/>
            </a:pPr>
            <a:r>
              <a:rPr lang="en-US" sz="900">
                <a:solidFill>
                  <a:srgbClr val="000069"/>
                </a:solidFill>
              </a:rPr>
              <a:t>Belbe, Ș., Moldovan, D., Andrieș, A., Otto, P., Mare, C. (2024). Evaluation of the space-time effects of Covid-19 on loans and savings in Romania - A spatial panel data approach at county level. In review for publication in Emerging Markets Review.</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Belbe, Ș</a:t>
            </a:r>
            <a:r>
              <a:rPr lang="en-US" sz="800">
                <a:solidFill>
                  <a:srgbClr val="000069"/>
                </a:solidFill>
              </a:rPr>
              <a:t>. (June 2023). Decoding the Financial Impact of COVID-19 and Gender Disparity, article published within Endava’s Data Insights catalogue </a:t>
            </a:r>
            <a:r>
              <a:rPr lang="en-US" sz="800" u="sng">
                <a:solidFill>
                  <a:srgbClr val="1155CC"/>
                </a:solidFill>
                <a:hlinkClick r:id="rId9">
                  <a:extLst>
                    <a:ext uri="{A12FA001-AC4F-418D-AE19-62706E023703}">
                      <ahyp:hlinkClr val="tx"/>
                    </a:ext>
                  </a:extLst>
                </a:hlinkClick>
              </a:rPr>
              <a:t>https://endava.sharepoint.com/sites/DataInsights/SitePages/ABC.aspx</a:t>
            </a:r>
            <a:r>
              <a:rPr lang="en-US" sz="800">
                <a:solidFill>
                  <a:schemeClr val="dk1"/>
                </a:solidFill>
              </a:rPr>
              <a:t> </a:t>
            </a:r>
            <a:r>
              <a:rPr lang="en-US" sz="800">
                <a:solidFill>
                  <a:srgbClr val="000069"/>
                </a:solidFill>
              </a:rPr>
              <a:t>(o</a:t>
            </a:r>
            <a:r>
              <a:rPr lang="en-US" sz="900">
                <a:solidFill>
                  <a:srgbClr val="000069"/>
                </a:solidFill>
              </a:rPr>
              <a:t>nly accessible by Endava employees), published on 21 June 2023</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Dinu, V., Dragoş, C. M., Mare, C., Dragoş, S. L., &amp; Mare, R. (2024). Economic and institutional determinants of environmental health and sustainability: Spatial and nonlinear effects for a panel of worldwide countries. Oeconomia Copernicana, 15(1), 195-227.</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Coita, I. F., Iannario, M., Iodice D’Enza, A., &amp; Mare, C. (2024). Modelling the assessment of taxpayer perception on the fiscal system by a hybrid approach for the analysis of challenging data structures. Digital Finance, 6(1), 97-112.</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Moloney, Maria and Coita, Ioana and Paschalidou, Eleftheria G. and Svetlova, Ekaterina and Mare, Codruta and Stanca, Liana and Pisoni, Galena and Bolesta, Karolina and Filipovska, Olivija and Potì, Valerio and Muckley, Cal B. and Bedowska-Sojka, Barbara and Osterrieder, Joerg and Arakelian, Veni, Ethical Artificial Intelligence, Fintech and Data Protection: A Path Forward for Training in Europe (February 21, 2024). Available at SSRN: </a:t>
            </a:r>
            <a:r>
              <a:rPr lang="en-US" sz="900">
                <a:solidFill>
                  <a:srgbClr val="000069"/>
                </a:solidFill>
                <a:uFill>
                  <a:noFill/>
                </a:uFill>
                <a:hlinkClick r:id="rId10">
                  <a:extLst>
                    <a:ext uri="{A12FA001-AC4F-418D-AE19-62706E023703}">
                      <ahyp:hlinkClr val="tx"/>
                    </a:ext>
                  </a:extLst>
                </a:hlinkClick>
              </a:rPr>
              <a:t>https://ssrn.com/abstract=4885037</a:t>
            </a:r>
            <a:r>
              <a:rPr lang="en-US" sz="900">
                <a:solidFill>
                  <a:srgbClr val="000069"/>
                </a:solidFill>
              </a:rPr>
              <a:t> or </a:t>
            </a:r>
            <a:r>
              <a:rPr lang="en-US" sz="900">
                <a:solidFill>
                  <a:srgbClr val="000069"/>
                </a:solidFill>
                <a:uFill>
                  <a:noFill/>
                </a:uFill>
                <a:hlinkClick r:id="rId11">
                  <a:extLst>
                    <a:ext uri="{A12FA001-AC4F-418D-AE19-62706E023703}">
                      <ahyp:hlinkClr val="tx"/>
                    </a:ext>
                  </a:extLst>
                </a:hlinkClick>
              </a:rPr>
              <a:t>http://dx.doi.org/10.2139/ssrn.4885037</a:t>
            </a:r>
            <a:endParaRPr sz="900">
              <a:solidFill>
                <a:srgbClr val="000069"/>
              </a:solidFill>
            </a:endParaRPr>
          </a:p>
          <a:p>
            <a:pPr indent="0" lvl="0" marL="0" marR="0" rtl="0" algn="l">
              <a:lnSpc>
                <a:spcPct val="115000"/>
              </a:lnSpc>
              <a:spcBef>
                <a:spcPts val="1000"/>
              </a:spcBef>
              <a:spcAft>
                <a:spcPts val="1000"/>
              </a:spcAft>
              <a:buNone/>
            </a:pPr>
            <a:r>
              <a:rPr lang="en-US" sz="900">
                <a:solidFill>
                  <a:srgbClr val="000069"/>
                </a:solidFill>
              </a:rPr>
              <a:t>Osterrieder, J., Chan, S., Chu, J., Zhang, Y., Misheva, B. H., &amp; Mare, C. (2024). Enhancing Security in Blockchain Networks: Anomalies, Frauds, and Advanced Detection Techniques. arXiv preprint arXiv:2402.11231.</a:t>
            </a:r>
            <a:endParaRPr sz="900">
              <a:solidFill>
                <a:srgbClr val="000069"/>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1" name="Shape 161"/>
        <p:cNvGrpSpPr/>
        <p:nvPr/>
      </p:nvGrpSpPr>
      <p:grpSpPr>
        <a:xfrm>
          <a:off x="0" y="0"/>
          <a:ext cx="0" cy="0"/>
          <a:chOff x="0" y="0"/>
          <a:chExt cx="0" cy="0"/>
        </a:xfrm>
      </p:grpSpPr>
      <p:sp>
        <p:nvSpPr>
          <p:cNvPr id="162" name="Google Shape;162;g2ec6d9599d1_0_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111111"/>
              <a:buFont typeface="Arial"/>
              <a:buNone/>
            </a:pPr>
            <a:r>
              <a:rPr lang="en-US"/>
              <a:t>Publications</a:t>
            </a:r>
            <a:endParaRPr/>
          </a:p>
        </p:txBody>
      </p:sp>
      <p:sp>
        <p:nvSpPr>
          <p:cNvPr id="163" name="Google Shape;163;g2ec6d9599d1_0_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85000" lnSpcReduction="10000"/>
          </a:bodyPr>
          <a:lstStyle/>
          <a:p>
            <a:pPr indent="0" lvl="0" marL="0" marR="0" rtl="0" algn="l">
              <a:lnSpc>
                <a:spcPct val="115000"/>
              </a:lnSpc>
              <a:spcBef>
                <a:spcPts val="0"/>
              </a:spcBef>
              <a:spcAft>
                <a:spcPts val="0"/>
              </a:spcAft>
              <a:buNone/>
            </a:pPr>
            <a:r>
              <a:rPr lang="en-US" sz="900">
                <a:solidFill>
                  <a:srgbClr val="000069"/>
                </a:solidFill>
              </a:rPr>
              <a:t>Bolesta, Karolina and Taibi, Gabin and Mare, Codruta and Hadji Misheva, Branka and Hopp, Christian and Osterrieder, Joerg, Hypothesizing Multimodal Influence: Assessing the Impact of Textual and Non-Textual Data on Financial Instrument Pricing Using NLP and Generative AI (January 17, 2024). Available at SSRN: </a:t>
            </a:r>
            <a:r>
              <a:rPr lang="en-US" sz="900">
                <a:solidFill>
                  <a:srgbClr val="000069"/>
                </a:solidFill>
                <a:uFill>
                  <a:noFill/>
                </a:uFill>
                <a:hlinkClick r:id="rId3">
                  <a:extLst>
                    <a:ext uri="{A12FA001-AC4F-418D-AE19-62706E023703}">
                      <ahyp:hlinkClr val="tx"/>
                    </a:ext>
                  </a:extLst>
                </a:hlinkClick>
              </a:rPr>
              <a:t>https://ssrn.com/abstract=4698153</a:t>
            </a:r>
            <a:r>
              <a:rPr lang="en-US" sz="900">
                <a:solidFill>
                  <a:srgbClr val="000069"/>
                </a:solidFill>
              </a:rPr>
              <a:t> or </a:t>
            </a:r>
            <a:r>
              <a:rPr lang="en-US" sz="900">
                <a:solidFill>
                  <a:srgbClr val="000069"/>
                </a:solidFill>
                <a:uFill>
                  <a:noFill/>
                </a:uFill>
                <a:hlinkClick r:id="rId4">
                  <a:extLst>
                    <a:ext uri="{A12FA001-AC4F-418D-AE19-62706E023703}">
                      <ahyp:hlinkClr val="tx"/>
                    </a:ext>
                  </a:extLst>
                </a:hlinkClick>
              </a:rPr>
              <a:t>http://dx.doi.org/10.2139/ssrn.4698153</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Achim, M. V., Borlea, S. N., Gaicu, M., Mare, C., McGee, R. W., Muresan, G. M., ... &amp; Vaidean, V. L. (2023). Financial Crime: Results of Study. Forthcoming, Achim, MV, Borlea, SN, Gaicu, M., Mare, C., McGee, RW, Mureşan, G.-M., Șcheau, MC &amp; Văidean, 50.</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Achim, M. V., Borlea, S. N., Gaicu, M., Mare, C., McGee, R. W., Muresan, G. M., ... &amp; Vaidean, V. L. (2023). Financial Crime: Methodology and Data. Forthcoming, Achim, MV, Borlea, SN, Gaicu, M., Mare, C., McGee, RW, Mureşan, G.-M., Safta (Pleşa), IL, Mircea Șcheau, MC &amp; and Văidean, 50.</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Muresan, G. M., Ciumas, C., Dragos, S. L., &amp; Mare, C. (2023). Can private health insurance improve happiness? Evidence from European countries. Finance Research Letters, 58, 104608.</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Osterrieder, J., Arakelian, V., Coita, I. F., Hadji-Misheva, B., Kabasinskas, A., Machado, M., &amp; Mare, C. (2023). An Overview-stress test designs for the evaluation of AI and ML Models under shifting financial conditions to improve the robustness of models. Available at SSRN 4634266.</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Achim, M. V., Pisoni, G., Mare, C., Moloney, M., Korba, S., Molnár, B., ... &amp; Coita, I. F. (2023). FinTech, regulation, and cybercrime: opportunities arising from new technologies. Available at SSRN.</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Wojcik, Piotr and Świtała, Maciej and Härdle, Wolfgang Karl and Mare, Codruta and Pele, Daniel Traian and Bag, Raul and Osterrieder, Joerg and Petukhina, Alla and Marazzina, Daniele, Exploring Research Visibility of the FinAI COST Action Members: a Bibliometric Analysis of Topics (October 29, 2023). Available at SSRN: </a:t>
            </a:r>
            <a:r>
              <a:rPr lang="en-US" sz="900">
                <a:solidFill>
                  <a:srgbClr val="000069"/>
                </a:solidFill>
                <a:uFill>
                  <a:noFill/>
                </a:uFill>
                <a:hlinkClick r:id="rId5">
                  <a:extLst>
                    <a:ext uri="{A12FA001-AC4F-418D-AE19-62706E023703}">
                      <ahyp:hlinkClr val="tx"/>
                    </a:ext>
                  </a:extLst>
                </a:hlinkClick>
              </a:rPr>
              <a:t>https://ssrn.com/abstract=4616662</a:t>
            </a:r>
            <a:r>
              <a:rPr lang="en-US" sz="900">
                <a:solidFill>
                  <a:srgbClr val="000069"/>
                </a:solidFill>
              </a:rPr>
              <a:t> or </a:t>
            </a:r>
            <a:r>
              <a:rPr lang="en-US" sz="900">
                <a:solidFill>
                  <a:srgbClr val="000069"/>
                </a:solidFill>
                <a:uFill>
                  <a:noFill/>
                </a:uFill>
                <a:hlinkClick r:id="rId6">
                  <a:extLst>
                    <a:ext uri="{A12FA001-AC4F-418D-AE19-62706E023703}">
                      <ahyp:hlinkClr val="tx"/>
                    </a:ext>
                  </a:extLst>
                </a:hlinkClick>
              </a:rPr>
              <a:t>http://dx.doi.org/10.2139/ssrn.4616662</a:t>
            </a:r>
            <a:endParaRPr sz="900">
              <a:solidFill>
                <a:srgbClr val="000069"/>
              </a:solidFill>
            </a:endParaRPr>
          </a:p>
          <a:p>
            <a:pPr indent="0" lvl="0" marL="0" marR="0" rtl="0" algn="l">
              <a:lnSpc>
                <a:spcPct val="115000"/>
              </a:lnSpc>
              <a:spcBef>
                <a:spcPts val="1000"/>
              </a:spcBef>
              <a:spcAft>
                <a:spcPts val="0"/>
              </a:spcAft>
              <a:buNone/>
            </a:pPr>
            <a:r>
              <a:rPr lang="en-US" sz="900">
                <a:solidFill>
                  <a:srgbClr val="000069"/>
                </a:solidFill>
              </a:rPr>
              <a:t>Strat, Vasile Alecsandru and Radev, Deyan and Pele, Daniel Traian and Chinie, Catalina and Grosu, Florin and Darie, Flavius Cosmin and Mare, Codruta and Damian, Virgil and Coita, Ioana, FINTECH REPORT ROMANIA &amp; BULGARIA ( 2023). Available at SSRN: </a:t>
            </a:r>
            <a:r>
              <a:rPr lang="en-US" sz="900">
                <a:solidFill>
                  <a:srgbClr val="000069"/>
                </a:solidFill>
                <a:uFill>
                  <a:noFill/>
                </a:uFill>
                <a:hlinkClick r:id="rId7">
                  <a:extLst>
                    <a:ext uri="{A12FA001-AC4F-418D-AE19-62706E023703}">
                      <ahyp:hlinkClr val="tx"/>
                    </a:ext>
                  </a:extLst>
                </a:hlinkClick>
              </a:rPr>
              <a:t>https://ssrn.com/abstract=4821258</a:t>
            </a:r>
            <a:endParaRPr sz="900">
              <a:solidFill>
                <a:srgbClr val="000069"/>
              </a:solidFill>
            </a:endParaRPr>
          </a:p>
          <a:p>
            <a:pPr indent="0" lvl="0" marL="0" marR="0" rtl="0" algn="l">
              <a:lnSpc>
                <a:spcPct val="115000"/>
              </a:lnSpc>
              <a:spcBef>
                <a:spcPts val="1000"/>
              </a:spcBef>
              <a:spcAft>
                <a:spcPts val="1000"/>
              </a:spcAft>
              <a:buNone/>
            </a:pPr>
            <a:r>
              <a:t/>
            </a:r>
            <a:endParaRPr sz="900">
              <a:solidFill>
                <a:srgbClr val="000069"/>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Core Members </a:t>
            </a:r>
            <a:endParaRPr/>
          </a:p>
        </p:txBody>
      </p:sp>
      <p:sp>
        <p:nvSpPr>
          <p:cNvPr id="61" name="Google Shape;61;p2"/>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p>
            <a:pPr indent="-363220" lvl="0" marL="457200" rtl="0" algn="l">
              <a:lnSpc>
                <a:spcPct val="150000"/>
              </a:lnSpc>
              <a:spcBef>
                <a:spcPts val="0"/>
              </a:spcBef>
              <a:spcAft>
                <a:spcPts val="0"/>
              </a:spcAft>
              <a:buSzPts val="2120"/>
              <a:buChar char="●"/>
            </a:pPr>
            <a:r>
              <a:rPr lang="en-US" sz="2120"/>
              <a:t>Daniel Traian Pele</a:t>
            </a:r>
            <a:r>
              <a:rPr lang="en-US" sz="2120"/>
              <a:t> - MC member, ASE Bucharest</a:t>
            </a:r>
            <a:endParaRPr sz="2120"/>
          </a:p>
          <a:p>
            <a:pPr indent="-363220" lvl="0" marL="457200" rtl="0" algn="l">
              <a:lnSpc>
                <a:spcPct val="150000"/>
              </a:lnSpc>
              <a:spcBef>
                <a:spcPts val="0"/>
              </a:spcBef>
              <a:spcAft>
                <a:spcPts val="0"/>
              </a:spcAft>
              <a:buSzPts val="2120"/>
              <a:buChar char="●"/>
            </a:pPr>
            <a:r>
              <a:rPr lang="en-US" sz="2120"/>
              <a:t>Codruța Mare - MC member, GAC and VNS, UBB Cluj-Napoca</a:t>
            </a:r>
            <a:endParaRPr sz="2120"/>
          </a:p>
          <a:p>
            <a:pPr indent="-363220" lvl="0" marL="457200" rtl="0" algn="l">
              <a:lnSpc>
                <a:spcPct val="150000"/>
              </a:lnSpc>
              <a:spcBef>
                <a:spcPts val="0"/>
              </a:spcBef>
              <a:spcAft>
                <a:spcPts val="0"/>
              </a:spcAft>
              <a:buSzPts val="2120"/>
              <a:buChar char="●"/>
            </a:pPr>
            <a:r>
              <a:rPr lang="en-US" sz="2120"/>
              <a:t>Vasile Strat - ASE Bucharest</a:t>
            </a:r>
            <a:endParaRPr sz="2120"/>
          </a:p>
          <a:p>
            <a:pPr indent="-363220" lvl="0" marL="457200" rtl="0" algn="l">
              <a:lnSpc>
                <a:spcPct val="150000"/>
              </a:lnSpc>
              <a:spcBef>
                <a:spcPts val="0"/>
              </a:spcBef>
              <a:spcAft>
                <a:spcPts val="0"/>
              </a:spcAft>
              <a:buSzPts val="2120"/>
              <a:buChar char="●"/>
            </a:pPr>
            <a:r>
              <a:rPr lang="en-US" sz="2120"/>
              <a:t>Liana Stanca - UBB Cluj-Napoca</a:t>
            </a:r>
            <a:endParaRPr sz="2120"/>
          </a:p>
          <a:p>
            <a:pPr indent="-363220" lvl="0" marL="457200" rtl="0" algn="l">
              <a:lnSpc>
                <a:spcPct val="150000"/>
              </a:lnSpc>
              <a:spcBef>
                <a:spcPts val="0"/>
              </a:spcBef>
              <a:spcAft>
                <a:spcPts val="0"/>
              </a:spcAft>
              <a:buSzPts val="2120"/>
              <a:buChar char="●"/>
            </a:pPr>
            <a:r>
              <a:rPr lang="en-US" sz="2120"/>
              <a:t>Ștefana Belbe - UBB Cluj-Napoca</a:t>
            </a:r>
            <a:endParaRPr sz="2120"/>
          </a:p>
          <a:p>
            <a:pPr indent="-363220" lvl="0" marL="457200" rtl="0" algn="l">
              <a:lnSpc>
                <a:spcPct val="150000"/>
              </a:lnSpc>
              <a:spcBef>
                <a:spcPts val="0"/>
              </a:spcBef>
              <a:spcAft>
                <a:spcPts val="0"/>
              </a:spcAft>
              <a:buSzPts val="2120"/>
              <a:buChar char="●"/>
            </a:pPr>
            <a:r>
              <a:rPr lang="en-US" sz="2120"/>
              <a:t>Monica Achim - UBB Cluj-Napoca</a:t>
            </a:r>
            <a:endParaRPr sz="2120"/>
          </a:p>
          <a:p>
            <a:pPr indent="-363220" lvl="0" marL="457200" rtl="0" algn="l">
              <a:lnSpc>
                <a:spcPct val="150000"/>
              </a:lnSpc>
              <a:spcBef>
                <a:spcPts val="0"/>
              </a:spcBef>
              <a:spcAft>
                <a:spcPts val="0"/>
              </a:spcAft>
              <a:buSzPts val="2120"/>
              <a:buChar char="●"/>
            </a:pPr>
            <a:r>
              <a:rPr lang="en-US" sz="2120"/>
              <a:t>Ioana Coita - UO Oradea</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g2ec6d9599d1_0_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Project proposals</a:t>
            </a:r>
            <a:endParaRPr/>
          </a:p>
        </p:txBody>
      </p:sp>
      <p:sp>
        <p:nvSpPr>
          <p:cNvPr id="169" name="Google Shape;169;g2ec6d9599d1_0_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US"/>
              <a:t>The Romanian team has submitted a series of projects in collaboration with other members of the Action. Some of them have already been evaluated and were successful, some others have been rejected, while some others are still under evaluation. </a:t>
            </a:r>
            <a:endParaRPr/>
          </a:p>
          <a:p>
            <a:pPr indent="0" lvl="0" marL="0" rtl="0" algn="l">
              <a:spcBef>
                <a:spcPts val="0"/>
              </a:spcBef>
              <a:spcAft>
                <a:spcPts val="0"/>
              </a:spcAft>
              <a:buNone/>
            </a:pPr>
            <a:r>
              <a:rPr lang="en-US"/>
              <a:t>Financing is given either by the Romanian government, or by international institutions and fora, like the European Commission through the Horizon Europe program, Erasmus Program, or other national funding entities </a:t>
            </a:r>
            <a:r>
              <a:rPr lang="en-US"/>
              <a:t>from</a:t>
            </a:r>
            <a:r>
              <a:rPr lang="en-US"/>
              <a:t> other countries.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Events</a:t>
            </a:r>
            <a:endParaRPr/>
          </a:p>
        </p:txBody>
      </p:sp>
      <p:sp>
        <p:nvSpPr>
          <p:cNvPr id="67" name="Google Shape;67;p3"/>
          <p:cNvSpPr txBox="1"/>
          <p:nvPr>
            <p:ph idx="1" type="body"/>
          </p:nvPr>
        </p:nvSpPr>
        <p:spPr>
          <a:xfrm>
            <a:off x="311700" y="1152475"/>
            <a:ext cx="8520600" cy="3800400"/>
          </a:xfrm>
          <a:prstGeom prst="rect">
            <a:avLst/>
          </a:prstGeom>
          <a:noFill/>
          <a:ln>
            <a:noFill/>
          </a:ln>
        </p:spPr>
        <p:txBody>
          <a:bodyPr anchorCtr="0" anchor="t" bIns="91425" lIns="91425" spcFirstLastPara="1" rIns="91425" wrap="square" tIns="91425">
            <a:noAutofit/>
          </a:bodyPr>
          <a:lstStyle/>
          <a:p>
            <a:pPr indent="-298450" lvl="0" marL="457200" rtl="0" algn="l">
              <a:lnSpc>
                <a:spcPct val="105000"/>
              </a:lnSpc>
              <a:spcBef>
                <a:spcPts val="1200"/>
              </a:spcBef>
              <a:spcAft>
                <a:spcPts val="0"/>
              </a:spcAft>
              <a:buClr>
                <a:schemeClr val="dk1"/>
              </a:buClr>
              <a:buSzPts val="1100"/>
              <a:buFont typeface="Trebuchet MS"/>
              <a:buAutoNum type="arabicPeriod"/>
            </a:pPr>
            <a:r>
              <a:rPr lang="en-US" sz="1100">
                <a:solidFill>
                  <a:schemeClr val="dk1"/>
                </a:solidFill>
                <a:latin typeface="Trebuchet MS"/>
                <a:ea typeface="Trebuchet MS"/>
                <a:cs typeface="Trebuchet MS"/>
                <a:sym typeface="Trebuchet MS"/>
              </a:rPr>
              <a:t>STAT of ML (Statistics of Machine Learning), October 5 - October 6, 2023, Czech Academy of Sciences, Prague, Czech Republic:</a:t>
            </a:r>
            <a:r>
              <a:rPr lang="en-US" sz="1100">
                <a:solidFill>
                  <a:schemeClr val="dk1"/>
                </a:solidFill>
                <a:uFill>
                  <a:noFill/>
                </a:uFill>
                <a:latin typeface="Trebuchet MS"/>
                <a:ea typeface="Trebuchet MS"/>
                <a:cs typeface="Trebuchet MS"/>
                <a:sym typeface="Trebuchet MS"/>
                <a:hlinkClick r:id="rId3">
                  <a:extLst>
                    <a:ext uri="{A12FA001-AC4F-418D-AE19-62706E023703}">
                      <ahyp:hlinkClr val="tx"/>
                    </a:ext>
                  </a:extLst>
                </a:hlinkClick>
              </a:rPr>
              <a:t> </a:t>
            </a:r>
            <a:r>
              <a:rPr lang="en-US" sz="1100" u="sng">
                <a:solidFill>
                  <a:srgbClr val="0000FF"/>
                </a:solidFill>
                <a:latin typeface="Trebuchet MS"/>
                <a:ea typeface="Trebuchet MS"/>
                <a:cs typeface="Trebuchet MS"/>
                <a:sym typeface="Trebuchet MS"/>
                <a:hlinkClick r:id="rId4">
                  <a:extLst>
                    <a:ext uri="{A12FA001-AC4F-418D-AE19-62706E023703}">
                      <ahyp:hlinkClr val="tx"/>
                    </a:ext>
                  </a:extLst>
                </a:hlinkClick>
              </a:rPr>
              <a:t>https://barunik.github.io/Prague2023/</a:t>
            </a:r>
            <a:r>
              <a:rPr lang="en-US" sz="1100">
                <a:solidFill>
                  <a:schemeClr val="dk1"/>
                </a:solidFill>
                <a:latin typeface="Trebuchet MS"/>
                <a:ea typeface="Trebuchet MS"/>
                <a:cs typeface="Trebuchet MS"/>
                <a:sym typeface="Trebuchet MS"/>
              </a:rPr>
              <a:t>.</a:t>
            </a:r>
            <a:endParaRPr sz="1100">
              <a:solidFill>
                <a:schemeClr val="dk1"/>
              </a:solidFill>
              <a:latin typeface="Trebuchet MS"/>
              <a:ea typeface="Trebuchet MS"/>
              <a:cs typeface="Trebuchet MS"/>
              <a:sym typeface="Trebuchet MS"/>
            </a:endParaRPr>
          </a:p>
          <a:p>
            <a:pPr indent="-295275" lvl="0" marL="457200" rtl="0" algn="l">
              <a:lnSpc>
                <a:spcPct val="105000"/>
              </a:lnSpc>
              <a:spcBef>
                <a:spcPts val="0"/>
              </a:spcBef>
              <a:spcAft>
                <a:spcPts val="0"/>
              </a:spcAft>
              <a:buClr>
                <a:schemeClr val="dk1"/>
              </a:buClr>
              <a:buSzPts val="1050"/>
              <a:buFont typeface="Trebuchet MS"/>
              <a:buChar char="●"/>
            </a:pPr>
            <a:r>
              <a:rPr i="1" lang="en-US" sz="1050">
                <a:solidFill>
                  <a:schemeClr val="dk1"/>
                </a:solidFill>
                <a:latin typeface="Trebuchet MS"/>
                <a:ea typeface="Trebuchet MS"/>
                <a:cs typeface="Trebuchet MS"/>
                <a:sym typeface="Trebuchet MS"/>
              </a:rPr>
              <a:t>Robustified Markowitz approach for diversified portfolios with crypto-assets, Daniel</a:t>
            </a:r>
            <a:endParaRPr i="1" sz="1050">
              <a:solidFill>
                <a:schemeClr val="dk1"/>
              </a:solidFill>
              <a:latin typeface="Trebuchet MS"/>
              <a:ea typeface="Trebuchet MS"/>
              <a:cs typeface="Trebuchet MS"/>
              <a:sym typeface="Trebuchet MS"/>
            </a:endParaRPr>
          </a:p>
          <a:p>
            <a:pPr indent="-295275" lvl="0" marL="457200" rtl="0" algn="l">
              <a:lnSpc>
                <a:spcPct val="105000"/>
              </a:lnSpc>
              <a:spcBef>
                <a:spcPts val="0"/>
              </a:spcBef>
              <a:spcAft>
                <a:spcPts val="0"/>
              </a:spcAft>
              <a:buClr>
                <a:schemeClr val="dk1"/>
              </a:buClr>
              <a:buSzPts val="1050"/>
              <a:buFont typeface="Trebuchet MS"/>
              <a:buChar char="●"/>
            </a:pPr>
            <a:r>
              <a:rPr i="1" lang="en-US" sz="1050">
                <a:solidFill>
                  <a:schemeClr val="dk1"/>
                </a:solidFill>
                <a:latin typeface="Trebuchet MS"/>
                <a:ea typeface="Trebuchet MS"/>
                <a:cs typeface="Trebuchet MS"/>
                <a:sym typeface="Trebuchet MS"/>
              </a:rPr>
              <a:t>Traian Pele, Alla Petukhina, Vlad Bolovaneanu, Alexandra Conda.</a:t>
            </a:r>
            <a:endParaRPr i="1" sz="1050">
              <a:solidFill>
                <a:schemeClr val="dk1"/>
              </a:solidFill>
              <a:latin typeface="Trebuchet MS"/>
              <a:ea typeface="Trebuchet MS"/>
              <a:cs typeface="Trebuchet MS"/>
              <a:sym typeface="Trebuchet MS"/>
            </a:endParaRPr>
          </a:p>
          <a:p>
            <a:pPr indent="-295275" lvl="0" marL="457200" rtl="0" algn="l">
              <a:lnSpc>
                <a:spcPct val="105000"/>
              </a:lnSpc>
              <a:spcBef>
                <a:spcPts val="0"/>
              </a:spcBef>
              <a:spcAft>
                <a:spcPts val="0"/>
              </a:spcAft>
              <a:buClr>
                <a:schemeClr val="dk1"/>
              </a:buClr>
              <a:buSzPts val="1050"/>
              <a:buFont typeface="Trebuchet MS"/>
              <a:buChar char="●"/>
            </a:pPr>
            <a:r>
              <a:rPr i="1" lang="en-US" sz="1050">
                <a:solidFill>
                  <a:schemeClr val="dk1"/>
                </a:solidFill>
                <a:latin typeface="Trebuchet MS"/>
                <a:ea typeface="Trebuchet MS"/>
                <a:cs typeface="Trebuchet MS"/>
                <a:sym typeface="Trebuchet MS"/>
              </a:rPr>
              <a:t>Data Science for a math less Digital Society, WK Härdle</a:t>
            </a:r>
            <a:endParaRPr i="1" sz="1050">
              <a:solidFill>
                <a:schemeClr val="dk1"/>
              </a:solidFill>
              <a:latin typeface="Trebuchet MS"/>
              <a:ea typeface="Trebuchet MS"/>
              <a:cs typeface="Trebuchet MS"/>
              <a:sym typeface="Trebuchet MS"/>
            </a:endParaRPr>
          </a:p>
          <a:p>
            <a:pPr indent="0" lvl="0" marL="0" rtl="0" algn="l">
              <a:lnSpc>
                <a:spcPct val="105000"/>
              </a:lnSpc>
              <a:spcBef>
                <a:spcPts val="1200"/>
              </a:spcBef>
              <a:spcAft>
                <a:spcPts val="0"/>
              </a:spcAft>
              <a:buClr>
                <a:schemeClr val="dk1"/>
              </a:buClr>
              <a:buSzPts val="1100"/>
              <a:buFont typeface="Arial"/>
              <a:buNone/>
            </a:pPr>
            <a:r>
              <a:rPr lang="en-US" sz="1100">
                <a:solidFill>
                  <a:schemeClr val="dk1"/>
                </a:solidFill>
                <a:latin typeface="Trebuchet MS"/>
                <a:ea typeface="Trebuchet MS"/>
                <a:cs typeface="Trebuchet MS"/>
                <a:sym typeface="Trebuchet MS"/>
              </a:rPr>
              <a:t>2. The 17th International Conference on Computational and Financial Econometrics (CFE 2023) HTW Berlin, University of Applied Sciences, Berlin, Germany, 16-18 December 2023: </a:t>
            </a:r>
            <a:r>
              <a:rPr lang="en-US" sz="1100">
                <a:solidFill>
                  <a:schemeClr val="dk1"/>
                </a:solidFill>
                <a:uFill>
                  <a:noFill/>
                </a:uFill>
                <a:latin typeface="Trebuchet MS"/>
                <a:ea typeface="Trebuchet MS"/>
                <a:cs typeface="Trebuchet MS"/>
                <a:sym typeface="Trebuchet MS"/>
                <a:hlinkClick r:id="rId5">
                  <a:extLst>
                    <a:ext uri="{A12FA001-AC4F-418D-AE19-62706E023703}">
                      <ahyp:hlinkClr val="tx"/>
                    </a:ext>
                  </a:extLst>
                </a:hlinkClick>
              </a:rPr>
              <a:t> </a:t>
            </a:r>
            <a:r>
              <a:rPr lang="en-US" sz="1100" u="sng">
                <a:solidFill>
                  <a:srgbClr val="0000FF"/>
                </a:solidFill>
                <a:latin typeface="Trebuchet MS"/>
                <a:ea typeface="Trebuchet MS"/>
                <a:cs typeface="Trebuchet MS"/>
                <a:sym typeface="Trebuchet MS"/>
                <a:hlinkClick r:id="rId6">
                  <a:extLst>
                    <a:ext uri="{A12FA001-AC4F-418D-AE19-62706E023703}">
                      <ahyp:hlinkClr val="tx"/>
                    </a:ext>
                  </a:extLst>
                </a:hlinkClick>
              </a:rPr>
              <a:t>http://www.cfenetwork.org/CFE2023/fullprogramme.php</a:t>
            </a:r>
            <a:endParaRPr sz="1100" u="sng">
              <a:solidFill>
                <a:srgbClr val="0000FF"/>
              </a:solidFill>
              <a:latin typeface="Trebuchet MS"/>
              <a:ea typeface="Trebuchet MS"/>
              <a:cs typeface="Trebuchet MS"/>
              <a:sym typeface="Trebuchet MS"/>
            </a:endParaRPr>
          </a:p>
          <a:p>
            <a:pPr indent="-295275" lvl="0" marL="457200" rtl="0" algn="l">
              <a:lnSpc>
                <a:spcPct val="105000"/>
              </a:lnSpc>
              <a:spcBef>
                <a:spcPts val="1200"/>
              </a:spcBef>
              <a:spcAft>
                <a:spcPts val="0"/>
              </a:spcAft>
              <a:buClr>
                <a:schemeClr val="dk1"/>
              </a:buClr>
              <a:buSzPts val="1050"/>
              <a:buFont typeface="Trebuchet MS"/>
              <a:buChar char="●"/>
            </a:pPr>
            <a:r>
              <a:rPr i="1" lang="en-US" sz="1050">
                <a:solidFill>
                  <a:schemeClr val="dk1"/>
                </a:solidFill>
                <a:latin typeface="Trebuchet MS"/>
                <a:ea typeface="Trebuchet MS"/>
                <a:cs typeface="Trebuchet MS"/>
                <a:sym typeface="Trebuchet MS"/>
              </a:rPr>
              <a:t>Understanding digital assets, D.T. Pele, R.C. Bag, M. Mazurencu-Marinescu-Pele, S. Gaman, C.A. Chinie, B. Saftiuc</a:t>
            </a:r>
            <a:endParaRPr i="1" sz="1050">
              <a:solidFill>
                <a:schemeClr val="dk1"/>
              </a:solidFill>
              <a:latin typeface="Trebuchet MS"/>
              <a:ea typeface="Trebuchet MS"/>
              <a:cs typeface="Trebuchet MS"/>
              <a:sym typeface="Trebuchet MS"/>
            </a:endParaRPr>
          </a:p>
          <a:p>
            <a:pPr indent="-295275" lvl="0" marL="457200" rtl="0" algn="l">
              <a:lnSpc>
                <a:spcPct val="105000"/>
              </a:lnSpc>
              <a:spcBef>
                <a:spcPts val="0"/>
              </a:spcBef>
              <a:spcAft>
                <a:spcPts val="0"/>
              </a:spcAft>
              <a:buClr>
                <a:schemeClr val="dk1"/>
              </a:buClr>
              <a:buSzPts val="1050"/>
              <a:buFont typeface="Trebuchet MS"/>
              <a:buChar char="●"/>
            </a:pPr>
            <a:r>
              <a:rPr i="1" lang="en-US" sz="1050">
                <a:solidFill>
                  <a:schemeClr val="dk1"/>
                </a:solidFill>
                <a:latin typeface="Trebuchet MS"/>
                <a:ea typeface="Trebuchet MS"/>
                <a:cs typeface="Trebuchet MS"/>
                <a:sym typeface="Trebuchet MS"/>
              </a:rPr>
              <a:t>Day-ahead probability forecasting for redispatch, A. Conda, A. Petukhina, A. Melzer, M. Phan, M. Basangova, S. Alkhoury, V. Bolovaneanu</a:t>
            </a:r>
            <a:endParaRPr i="1" sz="1050">
              <a:solidFill>
                <a:schemeClr val="dk1"/>
              </a:solidFill>
              <a:latin typeface="Trebuchet MS"/>
              <a:ea typeface="Trebuchet MS"/>
              <a:cs typeface="Trebuchet MS"/>
              <a:sym typeface="Trebuchet MS"/>
            </a:endParaRPr>
          </a:p>
          <a:p>
            <a:pPr indent="0" lvl="0" marL="0" rtl="0" algn="l">
              <a:lnSpc>
                <a:spcPct val="105000"/>
              </a:lnSpc>
              <a:spcBef>
                <a:spcPts val="1200"/>
              </a:spcBef>
              <a:spcAft>
                <a:spcPts val="0"/>
              </a:spcAft>
              <a:buClr>
                <a:schemeClr val="dk1"/>
              </a:buClr>
              <a:buSzPts val="1100"/>
              <a:buFont typeface="Arial"/>
              <a:buNone/>
            </a:pPr>
            <a:r>
              <a:rPr lang="en-US" sz="1100">
                <a:solidFill>
                  <a:schemeClr val="dk1"/>
                </a:solidFill>
                <a:latin typeface="Trebuchet MS"/>
                <a:ea typeface="Trebuchet MS"/>
                <a:cs typeface="Trebuchet MS"/>
                <a:sym typeface="Trebuchet MS"/>
              </a:rPr>
              <a:t>3. 7th International Finance Conference &amp; 4th Yushan Conference on Thursday and Friday, December 7-8, in Taiwan</a:t>
            </a:r>
            <a:r>
              <a:rPr lang="en-US" sz="1100">
                <a:solidFill>
                  <a:srgbClr val="FC2190"/>
                </a:solidFill>
                <a:uFill>
                  <a:noFill/>
                </a:uFill>
                <a:latin typeface="Trebuchet MS"/>
                <a:ea typeface="Trebuchet MS"/>
                <a:cs typeface="Trebuchet MS"/>
                <a:sym typeface="Trebuchet MS"/>
                <a:hlinkClick r:id="rId7">
                  <a:extLst>
                    <a:ext uri="{A12FA001-AC4F-418D-AE19-62706E023703}">
                      <ahyp:hlinkClr val="tx"/>
                    </a:ext>
                  </a:extLst>
                </a:hlinkClick>
              </a:rPr>
              <a:t> </a:t>
            </a:r>
            <a:r>
              <a:rPr lang="en-US" sz="1100" u="sng">
                <a:solidFill>
                  <a:schemeClr val="hlink"/>
                </a:solidFill>
                <a:latin typeface="Trebuchet MS"/>
                <a:ea typeface="Trebuchet MS"/>
                <a:cs typeface="Trebuchet MS"/>
                <a:sym typeface="Trebuchet MS"/>
                <a:hlinkClick r:id="rId8"/>
              </a:rPr>
              <a:t>https://linminbin.wixsite.com/yushan-conference</a:t>
            </a:r>
            <a:r>
              <a:rPr lang="en-US" sz="1100">
                <a:solidFill>
                  <a:srgbClr val="FC2190"/>
                </a:solidFill>
                <a:latin typeface="Trebuchet MS"/>
                <a:ea typeface="Trebuchet MS"/>
                <a:cs typeface="Trebuchet MS"/>
                <a:sym typeface="Trebuchet MS"/>
              </a:rPr>
              <a:t> </a:t>
            </a:r>
            <a:endParaRPr sz="1100">
              <a:solidFill>
                <a:srgbClr val="FC2190"/>
              </a:solidFill>
              <a:latin typeface="Trebuchet MS"/>
              <a:ea typeface="Trebuchet MS"/>
              <a:cs typeface="Trebuchet MS"/>
              <a:sym typeface="Trebuchet MS"/>
            </a:endParaRPr>
          </a:p>
          <a:p>
            <a:pPr indent="-295275" lvl="0" marL="457200" rtl="0" algn="l">
              <a:lnSpc>
                <a:spcPct val="105000"/>
              </a:lnSpc>
              <a:spcBef>
                <a:spcPts val="1200"/>
              </a:spcBef>
              <a:spcAft>
                <a:spcPts val="0"/>
              </a:spcAft>
              <a:buClr>
                <a:srgbClr val="0000FF"/>
              </a:buClr>
              <a:buSzPts val="1050"/>
              <a:buFont typeface="Trebuchet MS"/>
              <a:buChar char="●"/>
            </a:pPr>
            <a:r>
              <a:rPr i="1" lang="en-US" sz="1050">
                <a:solidFill>
                  <a:schemeClr val="dk1"/>
                </a:solidFill>
                <a:latin typeface="Trebuchet MS"/>
                <a:ea typeface="Trebuchet MS"/>
                <a:cs typeface="Trebuchet MS"/>
                <a:sym typeface="Trebuchet MS"/>
              </a:rPr>
              <a:t>Financial Risk Meter for China, W. K. Härdle:</a:t>
            </a:r>
            <a:r>
              <a:rPr i="1" lang="en-US" sz="1050">
                <a:solidFill>
                  <a:schemeClr val="dk1"/>
                </a:solidFill>
                <a:uFill>
                  <a:noFill/>
                </a:uFill>
                <a:latin typeface="Trebuchet MS"/>
                <a:ea typeface="Trebuchet MS"/>
                <a:cs typeface="Trebuchet MS"/>
                <a:sym typeface="Trebuchet MS"/>
                <a:hlinkClick r:id="rId9">
                  <a:extLst>
                    <a:ext uri="{A12FA001-AC4F-418D-AE19-62706E023703}">
                      <ahyp:hlinkClr val="tx"/>
                    </a:ext>
                  </a:extLst>
                </a:hlinkClick>
              </a:rPr>
              <a:t> </a:t>
            </a:r>
            <a:r>
              <a:rPr i="1" lang="en-US" sz="1050" u="sng">
                <a:solidFill>
                  <a:srgbClr val="0000FF"/>
                </a:solidFill>
                <a:latin typeface="Trebuchet MS"/>
                <a:ea typeface="Trebuchet MS"/>
                <a:cs typeface="Trebuchet MS"/>
                <a:sym typeface="Trebuchet MS"/>
                <a:hlinkClick r:id="rId10">
                  <a:extLst>
                    <a:ext uri="{A12FA001-AC4F-418D-AE19-62706E023703}">
                      <ahyp:hlinkClr val="tx"/>
                    </a:ext>
                  </a:extLst>
                </a:hlinkClick>
              </a:rPr>
              <a:t>https://www.linkedin.com/feed/update/urn:li:activity:714072009560082022</a:t>
            </a:r>
            <a:endParaRPr i="1" sz="1050" u="sng">
              <a:solidFill>
                <a:srgbClr val="0000FF"/>
              </a:solidFill>
              <a:latin typeface="Trebuchet MS"/>
              <a:ea typeface="Trebuchet MS"/>
              <a:cs typeface="Trebuchet MS"/>
              <a:sym typeface="Trebuchet MS"/>
            </a:endParaRPr>
          </a:p>
          <a:p>
            <a:pPr indent="-295275" lvl="0" marL="457200" rtl="0" algn="l">
              <a:lnSpc>
                <a:spcPct val="105000"/>
              </a:lnSpc>
              <a:spcBef>
                <a:spcPts val="0"/>
              </a:spcBef>
              <a:spcAft>
                <a:spcPts val="0"/>
              </a:spcAft>
              <a:buClr>
                <a:srgbClr val="0000FF"/>
              </a:buClr>
              <a:buSzPts val="1050"/>
              <a:buFont typeface="Trebuchet MS"/>
              <a:buChar char="●"/>
            </a:pPr>
            <a:r>
              <a:rPr i="1" lang="en-US" sz="1050">
                <a:solidFill>
                  <a:schemeClr val="dk1"/>
                </a:solidFill>
                <a:latin typeface="Trebuchet MS"/>
                <a:ea typeface="Trebuchet MS"/>
                <a:cs typeface="Trebuchet MS"/>
                <a:sym typeface="Trebuchet MS"/>
              </a:rPr>
              <a:t>Spatial Econometrics of Crypto Currency Addresses, Codruța Mare: </a:t>
            </a:r>
            <a:r>
              <a:rPr i="1" lang="en-US" sz="1050" u="sng">
                <a:solidFill>
                  <a:schemeClr val="hlink"/>
                </a:solidFill>
                <a:latin typeface="Trebuchet MS"/>
                <a:ea typeface="Trebuchet MS"/>
                <a:cs typeface="Trebuchet MS"/>
                <a:sym typeface="Trebuchet MS"/>
                <a:hlinkClick r:id="rId11"/>
              </a:rPr>
              <a:t>https://linminbin.wixsite.com/yushan-conference</a:t>
            </a:r>
            <a:r>
              <a:rPr i="1" lang="en-US" sz="1050">
                <a:solidFill>
                  <a:schemeClr val="dk1"/>
                </a:solidFill>
                <a:latin typeface="Trebuchet MS"/>
                <a:ea typeface="Trebuchet MS"/>
                <a:cs typeface="Trebuchet MS"/>
                <a:sym typeface="Trebuchet MS"/>
              </a:rPr>
              <a:t> </a:t>
            </a:r>
            <a:endParaRPr i="1" sz="1050" u="sng">
              <a:solidFill>
                <a:srgbClr val="0000FF"/>
              </a:solidFill>
              <a:latin typeface="Trebuchet MS"/>
              <a:ea typeface="Trebuchet MS"/>
              <a:cs typeface="Trebuchet MS"/>
              <a:sym typeface="Trebuchet MS"/>
            </a:endParaRPr>
          </a:p>
          <a:p>
            <a:pPr indent="0" lvl="0" marL="0" rtl="0" algn="l">
              <a:lnSpc>
                <a:spcPct val="105000"/>
              </a:lnSpc>
              <a:spcBef>
                <a:spcPts val="1200"/>
              </a:spcBef>
              <a:spcAft>
                <a:spcPts val="0"/>
              </a:spcAft>
              <a:buClr>
                <a:schemeClr val="dk1"/>
              </a:buClr>
              <a:buSzPts val="1100"/>
              <a:buFont typeface="Arial"/>
              <a:buNone/>
            </a:pPr>
            <a:r>
              <a:rPr lang="en-US" sz="1100">
                <a:solidFill>
                  <a:schemeClr val="dk1"/>
                </a:solidFill>
                <a:latin typeface="Trebuchet MS"/>
                <a:ea typeface="Trebuchet MS"/>
                <a:cs typeface="Trebuchet MS"/>
                <a:sym typeface="Trebuchet MS"/>
              </a:rPr>
              <a:t>4. Conference AI Innovations in Finance and Society (</a:t>
            </a:r>
            <a:r>
              <a:rPr lang="en-US" sz="1100" u="sng">
                <a:solidFill>
                  <a:schemeClr val="hlink"/>
                </a:solidFill>
                <a:latin typeface="Trebuchet MS"/>
                <a:ea typeface="Trebuchet MS"/>
                <a:cs typeface="Trebuchet MS"/>
                <a:sym typeface="Trebuchet MS"/>
                <a:hlinkClick r:id="rId12"/>
              </a:rPr>
              <a:t>https://fin-ai.eu/conferenceai-innovations-in-finance-and-society/</a:t>
            </a:r>
            <a:r>
              <a:rPr lang="en-US" sz="1100">
                <a:solidFill>
                  <a:schemeClr val="dk1"/>
                </a:solidFill>
                <a:latin typeface="Trebuchet MS"/>
                <a:ea typeface="Trebuchet MS"/>
                <a:cs typeface="Trebuchet MS"/>
                <a:sym typeface="Trebuchet MS"/>
              </a:rPr>
              <a:t> ), 30-31 Oct 2023, Universitat Pompeu Fabra, Barcelona, Spain.</a:t>
            </a:r>
            <a:endParaRPr sz="1100">
              <a:solidFill>
                <a:schemeClr val="dk1"/>
              </a:solidFill>
              <a:latin typeface="Trebuchet MS"/>
              <a:ea typeface="Trebuchet MS"/>
              <a:cs typeface="Trebuchet MS"/>
              <a:sym typeface="Trebuchet MS"/>
            </a:endParaRPr>
          </a:p>
          <a:p>
            <a:pPr indent="-295275" lvl="0" marL="457200" rtl="0" algn="l">
              <a:lnSpc>
                <a:spcPct val="105000"/>
              </a:lnSpc>
              <a:spcBef>
                <a:spcPts val="1200"/>
              </a:spcBef>
              <a:spcAft>
                <a:spcPts val="0"/>
              </a:spcAft>
              <a:buClr>
                <a:schemeClr val="dk1"/>
              </a:buClr>
              <a:buSzPts val="1050"/>
              <a:buFont typeface="Trebuchet MS"/>
              <a:buChar char="●"/>
            </a:pPr>
            <a:r>
              <a:rPr i="1" lang="en-US" sz="1050">
                <a:solidFill>
                  <a:schemeClr val="dk1"/>
                </a:solidFill>
                <a:latin typeface="Trebuchet MS"/>
                <a:ea typeface="Trebuchet MS"/>
                <a:cs typeface="Trebuchet MS"/>
                <a:sym typeface="Trebuchet MS"/>
              </a:rPr>
              <a:t>BRC Blockchain Research Center, Daniel Traian Pele</a:t>
            </a:r>
            <a:endParaRPr sz="20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g2e4e1a8c328_0_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Events</a:t>
            </a:r>
            <a:endParaRPr/>
          </a:p>
        </p:txBody>
      </p:sp>
      <p:sp>
        <p:nvSpPr>
          <p:cNvPr id="73" name="Google Shape;73;g2e4e1a8c328_0_7"/>
          <p:cNvSpPr txBox="1"/>
          <p:nvPr>
            <p:ph idx="1" type="body"/>
          </p:nvPr>
        </p:nvSpPr>
        <p:spPr>
          <a:xfrm>
            <a:off x="420575" y="879925"/>
            <a:ext cx="8520600" cy="4027800"/>
          </a:xfrm>
          <a:prstGeom prst="rect">
            <a:avLst/>
          </a:prstGeom>
          <a:noFill/>
          <a:ln>
            <a:noFill/>
          </a:ln>
        </p:spPr>
        <p:txBody>
          <a:bodyPr anchorCtr="0" anchor="t" bIns="91425" lIns="91425" spcFirstLastPara="1" rIns="91425" wrap="square" tIns="91425">
            <a:noAutofit/>
          </a:bodyPr>
          <a:lstStyle/>
          <a:p>
            <a:pPr indent="-342900" lvl="0" marL="342900" rtl="0" algn="l">
              <a:spcBef>
                <a:spcPts val="0"/>
              </a:spcBef>
              <a:spcAft>
                <a:spcPts val="0"/>
              </a:spcAft>
              <a:buNone/>
            </a:pPr>
            <a:r>
              <a:rPr lang="en-US" sz="1000">
                <a:solidFill>
                  <a:schemeClr val="dk1"/>
                </a:solidFill>
                <a:latin typeface="Trebuchet MS"/>
                <a:ea typeface="Trebuchet MS"/>
                <a:cs typeface="Trebuchet MS"/>
                <a:sym typeface="Trebuchet MS"/>
              </a:rPr>
              <a:t>5. The 18th International Conference on Business Excellence Smart Solutions for a Sustainable Future, 21-23 March 2024, Bucharest, Romania</a:t>
            </a:r>
            <a:r>
              <a:rPr lang="en-US" sz="1000">
                <a:solidFill>
                  <a:schemeClr val="dk1"/>
                </a:solidFill>
                <a:uFill>
                  <a:noFill/>
                </a:uFill>
                <a:latin typeface="Trebuchet MS"/>
                <a:ea typeface="Trebuchet MS"/>
                <a:cs typeface="Trebuchet MS"/>
                <a:sym typeface="Trebuchet MS"/>
                <a:hlinkClick r:id="rId3">
                  <a:extLst>
                    <a:ext uri="{A12FA001-AC4F-418D-AE19-62706E023703}">
                      <ahyp:hlinkClr val="tx"/>
                    </a:ext>
                  </a:extLst>
                </a:hlinkClick>
              </a:rPr>
              <a:t> </a:t>
            </a:r>
            <a:r>
              <a:rPr lang="en-US" sz="1000" u="sng">
                <a:solidFill>
                  <a:schemeClr val="hlink"/>
                </a:solidFill>
                <a:latin typeface="Trebuchet MS"/>
                <a:ea typeface="Trebuchet MS"/>
                <a:cs typeface="Trebuchet MS"/>
                <a:sym typeface="Trebuchet MS"/>
                <a:hlinkClick r:id="rId4"/>
              </a:rPr>
              <a:t>https://bizexcellence.ro/wp-content/uploads/2024/03/Extended-programme-ICBE-2024.docx-1.pdf</a:t>
            </a:r>
            <a:r>
              <a:rPr lang="en-US" sz="1000">
                <a:solidFill>
                  <a:schemeClr val="dk1"/>
                </a:solidFill>
                <a:latin typeface="Trebuchet MS"/>
                <a:ea typeface="Trebuchet MS"/>
                <a:cs typeface="Trebuchet MS"/>
                <a:sym typeface="Trebuchet MS"/>
              </a:rPr>
              <a:t> </a:t>
            </a:r>
            <a:endParaRPr sz="1000">
              <a:solidFill>
                <a:schemeClr val="dk1"/>
              </a:solidFill>
              <a:latin typeface="Trebuchet MS"/>
              <a:ea typeface="Trebuchet MS"/>
              <a:cs typeface="Trebuchet MS"/>
              <a:sym typeface="Trebuchet MS"/>
            </a:endParaRPr>
          </a:p>
          <a:p>
            <a:pPr indent="-288925" lvl="0" marL="457200" rtl="0" algn="l">
              <a:spcBef>
                <a:spcPts val="12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What Drives Crypto’s Volatility Persistence? A Data Analytic Probe on Ethereum. Min-Bin Lin, Cathy Yi-Hsuan Chen, Wolfgang Karl Härdle</a:t>
            </a:r>
            <a:endParaRPr i="1" sz="95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Emoji-Driven Sentiments in Cryptocurrency Markets Integrating Visual and Textual Contexts. Wolfgang Karl Härdle, Xiaorui Zuo, Yao-Tsung Chen</a:t>
            </a:r>
            <a:endParaRPr i="1" sz="95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Financial Risk Meter for The Romanian Stock Market. Alexandra Conda, Daniel Traian Pele, Raul Cristian Bag, Miruna Mazurencu-Marinescu-Pele</a:t>
            </a:r>
            <a:endParaRPr i="1" sz="95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Assessing Network Risk with FRM Links with Pricing Kernel Volatility and Application to Cryptocurrencies. Ruting Wang, Valerio Poti, Wolfgang Karl Härdle</a:t>
            </a:r>
            <a:endParaRPr i="1" sz="95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An insightful view on digital assets  Stefan Gaman, Daniel Traian Pele, Raul Cristian Bag, Miruna Mazurencu-Marinescu-Pele, Bogdan Saftiuc</a:t>
            </a:r>
            <a:endParaRPr i="1" sz="95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An Application of the Financial Risk Meter to State-level Stock Market Data in the US. Petre Caraiani</a:t>
            </a:r>
            <a:endParaRPr i="1" sz="950">
              <a:solidFill>
                <a:schemeClr val="dk1"/>
              </a:solidFill>
              <a:latin typeface="Trebuchet MS"/>
              <a:ea typeface="Trebuchet MS"/>
              <a:cs typeface="Trebuchet MS"/>
              <a:sym typeface="Trebuchet MS"/>
            </a:endParaRPr>
          </a:p>
          <a:p>
            <a:pPr indent="0" lvl="0" marL="0" rtl="0" algn="l">
              <a:spcBef>
                <a:spcPts val="1200"/>
              </a:spcBef>
              <a:spcAft>
                <a:spcPts val="0"/>
              </a:spcAft>
              <a:buNone/>
            </a:pPr>
            <a:r>
              <a:rPr lang="en-US" sz="1000">
                <a:solidFill>
                  <a:schemeClr val="dk1"/>
                </a:solidFill>
                <a:latin typeface="Trebuchet MS"/>
                <a:ea typeface="Trebuchet MS"/>
                <a:cs typeface="Trebuchet MS"/>
                <a:sym typeface="Trebuchet MS"/>
              </a:rPr>
              <a:t>6. University of Essex, UK, 18.1.2024</a:t>
            </a:r>
            <a:endParaRPr sz="1000">
              <a:solidFill>
                <a:schemeClr val="dk1"/>
              </a:solidFill>
              <a:latin typeface="Trebuchet MS"/>
              <a:ea typeface="Trebuchet MS"/>
              <a:cs typeface="Trebuchet MS"/>
              <a:sym typeface="Trebuchet MS"/>
            </a:endParaRPr>
          </a:p>
          <a:p>
            <a:pPr indent="-288925" lvl="0" marL="457200" rtl="0" algn="l">
              <a:spcBef>
                <a:spcPts val="12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Data Science for a math less Digital Society, WK Härdle</a:t>
            </a:r>
            <a:endParaRPr i="1" sz="950">
              <a:solidFill>
                <a:schemeClr val="dk1"/>
              </a:solidFill>
              <a:latin typeface="Trebuchet MS"/>
              <a:ea typeface="Trebuchet MS"/>
              <a:cs typeface="Trebuchet MS"/>
              <a:sym typeface="Trebuchet MS"/>
            </a:endParaRPr>
          </a:p>
          <a:p>
            <a:pPr indent="0" lvl="0" marL="0" rtl="0" algn="l">
              <a:spcBef>
                <a:spcPts val="1200"/>
              </a:spcBef>
              <a:spcAft>
                <a:spcPts val="0"/>
              </a:spcAft>
              <a:buNone/>
            </a:pPr>
            <a:r>
              <a:rPr lang="en-US" sz="1000">
                <a:solidFill>
                  <a:schemeClr val="dk1"/>
                </a:solidFill>
                <a:latin typeface="Trebuchet MS"/>
                <a:ea typeface="Trebuchet MS"/>
                <a:cs typeface="Trebuchet MS"/>
                <a:sym typeface="Trebuchet MS"/>
              </a:rPr>
              <a:t>7. Masaryk University, Brno, CZ, 17.4.2024</a:t>
            </a:r>
            <a:endParaRPr sz="1000">
              <a:solidFill>
                <a:schemeClr val="dk1"/>
              </a:solidFill>
              <a:latin typeface="Trebuchet MS"/>
              <a:ea typeface="Trebuchet MS"/>
              <a:cs typeface="Trebuchet MS"/>
              <a:sym typeface="Trebuchet MS"/>
            </a:endParaRPr>
          </a:p>
          <a:p>
            <a:pPr indent="-288925" lvl="0" marL="457200" rtl="0" algn="l">
              <a:spcBef>
                <a:spcPts val="12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Emoji-Driven Sentiments in Cryptocurrency Markets. Wolfgang Karl Härdle, Xiaorui Zuo</a:t>
            </a:r>
            <a:endParaRPr i="1" sz="95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Quantinar, a P2P knowledge platform. Bruno Spilak, Raul Bag, Julian Winkel, Wolfgang Karl Härdle</a:t>
            </a:r>
            <a:endParaRPr i="1" sz="950">
              <a:solidFill>
                <a:schemeClr val="dk1"/>
              </a:solidFill>
              <a:latin typeface="Trebuchet MS"/>
              <a:ea typeface="Trebuchet MS"/>
              <a:cs typeface="Trebuchet MS"/>
              <a:sym typeface="Trebuchet MS"/>
            </a:endParaRPr>
          </a:p>
          <a:p>
            <a:pPr indent="0" lvl="0" marL="0" rtl="0" algn="l">
              <a:spcBef>
                <a:spcPts val="1200"/>
              </a:spcBef>
              <a:spcAft>
                <a:spcPts val="0"/>
              </a:spcAft>
              <a:buNone/>
            </a:pPr>
            <a:r>
              <a:rPr lang="en-US" sz="1000">
                <a:solidFill>
                  <a:schemeClr val="dk1"/>
                </a:solidFill>
                <a:latin typeface="Trebuchet MS"/>
                <a:ea typeface="Trebuchet MS"/>
                <a:cs typeface="Trebuchet MS"/>
                <a:sym typeface="Trebuchet MS"/>
              </a:rPr>
              <a:t>8. Charles University, Prague, CZ, 18.4.2024</a:t>
            </a:r>
            <a:endParaRPr sz="1000">
              <a:solidFill>
                <a:schemeClr val="dk1"/>
              </a:solidFill>
              <a:latin typeface="Trebuchet MS"/>
              <a:ea typeface="Trebuchet MS"/>
              <a:cs typeface="Trebuchet MS"/>
              <a:sym typeface="Trebuchet MS"/>
            </a:endParaRPr>
          </a:p>
          <a:p>
            <a:pPr indent="-288925" lvl="0" marL="457200" rtl="0" algn="l">
              <a:spcBef>
                <a:spcPts val="12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Emoji-Driven Sentiments in Cryptocurrency Markets. Wolfgang Karl Härdle, Xiaorui Zuo</a:t>
            </a:r>
            <a:endParaRPr sz="1000">
              <a:solidFill>
                <a:schemeClr val="dk1"/>
              </a:solidFill>
              <a:latin typeface="Trebuchet MS"/>
              <a:ea typeface="Trebuchet MS"/>
              <a:cs typeface="Trebuchet MS"/>
              <a:sym typeface="Trebuchet M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g2e4e1a8c328_0_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Events</a:t>
            </a:r>
            <a:endParaRPr/>
          </a:p>
        </p:txBody>
      </p:sp>
      <p:sp>
        <p:nvSpPr>
          <p:cNvPr id="79" name="Google Shape;79;g2e4e1a8c328_0_13"/>
          <p:cNvSpPr txBox="1"/>
          <p:nvPr>
            <p:ph idx="1" type="body"/>
          </p:nvPr>
        </p:nvSpPr>
        <p:spPr>
          <a:xfrm>
            <a:off x="311700" y="961575"/>
            <a:ext cx="8520600" cy="39552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0"/>
              </a:spcBef>
              <a:spcAft>
                <a:spcPts val="0"/>
              </a:spcAft>
              <a:buNone/>
            </a:pPr>
            <a:r>
              <a:rPr lang="en-US" sz="1000">
                <a:solidFill>
                  <a:schemeClr val="dk1"/>
                </a:solidFill>
                <a:latin typeface="Trebuchet MS"/>
                <a:ea typeface="Trebuchet MS"/>
                <a:cs typeface="Trebuchet MS"/>
                <a:sym typeface="Trebuchet MS"/>
              </a:rPr>
              <a:t>QFRG (Quantitative Finance Research Group) and DSLab (Data Science Lab) open seminar, University of Warsaw, Faculty of Economic Sciencies, Poland, 25.03.2024. </a:t>
            </a:r>
            <a:endParaRPr sz="1000">
              <a:solidFill>
                <a:schemeClr val="dk1"/>
              </a:solidFill>
              <a:latin typeface="Trebuchet MS"/>
              <a:ea typeface="Trebuchet MS"/>
              <a:cs typeface="Trebuchet MS"/>
              <a:sym typeface="Trebuchet MS"/>
            </a:endParaRPr>
          </a:p>
          <a:p>
            <a:pPr indent="-288925" lvl="0" marL="457200" rtl="0" algn="l">
              <a:lnSpc>
                <a:spcPct val="95000"/>
              </a:lnSpc>
              <a:spcBef>
                <a:spcPts val="12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Analyzing Bitcoin Movements through Artificial Intelligence Evaluation of Facebook Sentiments, Daniel Traian Pele.</a:t>
            </a:r>
            <a:r>
              <a:rPr i="1" lang="en-US" sz="950">
                <a:solidFill>
                  <a:schemeClr val="dk1"/>
                </a:solidFill>
                <a:uFill>
                  <a:noFill/>
                </a:uFill>
                <a:latin typeface="Trebuchet MS"/>
                <a:ea typeface="Trebuchet MS"/>
                <a:cs typeface="Trebuchet MS"/>
                <a:sym typeface="Trebuchet MS"/>
                <a:hlinkClick r:id="rId3">
                  <a:extLst>
                    <a:ext uri="{A12FA001-AC4F-418D-AE19-62706E023703}">
                      <ahyp:hlinkClr val="tx"/>
                    </a:ext>
                  </a:extLst>
                </a:hlinkClick>
              </a:rPr>
              <a:t> </a:t>
            </a:r>
            <a:r>
              <a:rPr lang="en-US" sz="950" u="sng">
                <a:solidFill>
                  <a:schemeClr val="hlink"/>
                </a:solidFill>
                <a:latin typeface="Trebuchet MS"/>
                <a:ea typeface="Trebuchet MS"/>
                <a:cs typeface="Trebuchet MS"/>
                <a:sym typeface="Trebuchet MS"/>
                <a:hlinkClick r:id="rId4"/>
              </a:rPr>
              <a:t>https://www.linkedin.com/posts/dslab-wne-uw_bitcoin-volume-facebook-activity-7176167133158989824-HVfS?utm_source=share&amp;utm_medium=member_desktop</a:t>
            </a:r>
            <a:r>
              <a:rPr i="1" lang="en-US" sz="950">
                <a:solidFill>
                  <a:schemeClr val="dk1"/>
                </a:solidFill>
                <a:latin typeface="Trebuchet MS"/>
                <a:ea typeface="Trebuchet MS"/>
                <a:cs typeface="Trebuchet MS"/>
                <a:sym typeface="Trebuchet MS"/>
              </a:rPr>
              <a:t>,</a:t>
            </a:r>
            <a:r>
              <a:rPr i="1" lang="en-US" sz="950">
                <a:solidFill>
                  <a:schemeClr val="dk1"/>
                </a:solidFill>
                <a:uFill>
                  <a:noFill/>
                </a:uFill>
                <a:latin typeface="Trebuchet MS"/>
                <a:ea typeface="Trebuchet MS"/>
                <a:cs typeface="Trebuchet MS"/>
                <a:sym typeface="Trebuchet MS"/>
                <a:hlinkClick r:id="rId5">
                  <a:extLst>
                    <a:ext uri="{A12FA001-AC4F-418D-AE19-62706E023703}">
                      <ahyp:hlinkClr val="tx"/>
                    </a:ext>
                  </a:extLst>
                </a:hlinkClick>
              </a:rPr>
              <a:t> </a:t>
            </a:r>
            <a:r>
              <a:rPr lang="en-US" sz="950" u="sng">
                <a:solidFill>
                  <a:schemeClr val="hlink"/>
                </a:solidFill>
                <a:latin typeface="Trebuchet MS"/>
                <a:ea typeface="Trebuchet MS"/>
                <a:cs typeface="Trebuchet MS"/>
                <a:sym typeface="Trebuchet MS"/>
                <a:hlinkClick r:id="rId6"/>
              </a:rPr>
              <a:t>https://drive.google.com/file/d/12lUQlKzRWuXDyPhQVYfVr94jO-Ilb0AN/view</a:t>
            </a:r>
            <a:r>
              <a:rPr i="1" lang="en-US" sz="950">
                <a:solidFill>
                  <a:schemeClr val="dk1"/>
                </a:solidFill>
                <a:latin typeface="Trebuchet MS"/>
                <a:ea typeface="Trebuchet MS"/>
                <a:cs typeface="Trebuchet MS"/>
                <a:sym typeface="Trebuchet MS"/>
              </a:rPr>
              <a:t> </a:t>
            </a:r>
            <a:endParaRPr i="1" sz="950">
              <a:solidFill>
                <a:schemeClr val="dk1"/>
              </a:solidFill>
              <a:latin typeface="Trebuchet MS"/>
              <a:ea typeface="Trebuchet MS"/>
              <a:cs typeface="Trebuchet MS"/>
              <a:sym typeface="Trebuchet MS"/>
            </a:endParaRPr>
          </a:p>
          <a:p>
            <a:pPr indent="0" lvl="0" marL="0" rtl="0" algn="l">
              <a:lnSpc>
                <a:spcPct val="95000"/>
              </a:lnSpc>
              <a:spcBef>
                <a:spcPts val="1200"/>
              </a:spcBef>
              <a:spcAft>
                <a:spcPts val="0"/>
              </a:spcAft>
              <a:buNone/>
            </a:pPr>
            <a:r>
              <a:rPr lang="en-US" sz="1000">
                <a:solidFill>
                  <a:schemeClr val="dk1"/>
                </a:solidFill>
                <a:latin typeface="Trebuchet MS"/>
                <a:ea typeface="Trebuchet MS"/>
                <a:cs typeface="Trebuchet MS"/>
                <a:sym typeface="Trebuchet MS"/>
              </a:rPr>
              <a:t>10. Workshop AI, Digital Assets and the future of Energy Finance, 16-17 May, 2024, Bucharest University of Economic Studies,</a:t>
            </a:r>
            <a:r>
              <a:rPr lang="en-US" sz="1000">
                <a:solidFill>
                  <a:schemeClr val="dk1"/>
                </a:solidFill>
                <a:uFill>
                  <a:noFill/>
                </a:uFill>
                <a:latin typeface="Trebuchet MS"/>
                <a:ea typeface="Trebuchet MS"/>
                <a:cs typeface="Trebuchet MS"/>
                <a:sym typeface="Trebuchet MS"/>
                <a:hlinkClick r:id="rId7">
                  <a:extLst>
                    <a:ext uri="{A12FA001-AC4F-418D-AE19-62706E023703}">
                      <ahyp:hlinkClr val="tx"/>
                    </a:ext>
                  </a:extLst>
                </a:hlinkClick>
              </a:rPr>
              <a:t> </a:t>
            </a:r>
            <a:r>
              <a:rPr lang="en-US" sz="1000" u="sng">
                <a:solidFill>
                  <a:schemeClr val="hlink"/>
                </a:solidFill>
                <a:latin typeface="Trebuchet MS"/>
                <a:ea typeface="Trebuchet MS"/>
                <a:cs typeface="Trebuchet MS"/>
                <a:sym typeface="Trebuchet MS"/>
                <a:hlinkClick r:id="rId8"/>
              </a:rPr>
              <a:t>https://www.meetup.com/fintech_ai_in_finance/events/299747969/</a:t>
            </a:r>
            <a:r>
              <a:rPr lang="en-US" sz="1000">
                <a:solidFill>
                  <a:schemeClr val="dk1"/>
                </a:solidFill>
                <a:latin typeface="Trebuchet MS"/>
                <a:ea typeface="Trebuchet MS"/>
                <a:cs typeface="Trebuchet MS"/>
                <a:sym typeface="Trebuchet MS"/>
              </a:rPr>
              <a:t> </a:t>
            </a:r>
            <a:endParaRPr sz="1000">
              <a:solidFill>
                <a:schemeClr val="dk1"/>
              </a:solidFill>
              <a:latin typeface="Trebuchet MS"/>
              <a:ea typeface="Trebuchet MS"/>
              <a:cs typeface="Trebuchet MS"/>
              <a:sym typeface="Trebuchet MS"/>
            </a:endParaRPr>
          </a:p>
          <a:p>
            <a:pPr indent="-288925" lvl="0" marL="457200" rtl="0" algn="l">
              <a:lnSpc>
                <a:spcPct val="95000"/>
              </a:lnSpc>
              <a:spcBef>
                <a:spcPts val="12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Pricing Kernel Puzzles, Huei-Wen Teng</a:t>
            </a:r>
            <a:endParaRPr i="1" sz="950">
              <a:solidFill>
                <a:schemeClr val="dk1"/>
              </a:solidFill>
              <a:latin typeface="Trebuchet MS"/>
              <a:ea typeface="Trebuchet MS"/>
              <a:cs typeface="Trebuchet MS"/>
              <a:sym typeface="Trebuchet MS"/>
            </a:endParaRPr>
          </a:p>
          <a:p>
            <a:pPr indent="-288925" lvl="0" marL="457200" rtl="0" algn="l">
              <a:lnSpc>
                <a:spcPct val="95000"/>
              </a:lnSpc>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Fund Investments based on video merchandising, Wolfgang Karl Härdle/Xiaorui Zuo</a:t>
            </a:r>
            <a:endParaRPr i="1" sz="950">
              <a:solidFill>
                <a:schemeClr val="dk1"/>
              </a:solidFill>
              <a:latin typeface="Trebuchet MS"/>
              <a:ea typeface="Trebuchet MS"/>
              <a:cs typeface="Trebuchet MS"/>
              <a:sym typeface="Trebuchet MS"/>
            </a:endParaRPr>
          </a:p>
          <a:p>
            <a:pPr indent="-288925" lvl="0" marL="457200" rtl="0" algn="l">
              <a:lnSpc>
                <a:spcPct val="95000"/>
              </a:lnSpc>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Diment: research opportunities in the new stablecoin era, Bruno Spilak</a:t>
            </a:r>
            <a:endParaRPr i="1" sz="950">
              <a:solidFill>
                <a:schemeClr val="dk1"/>
              </a:solidFill>
              <a:latin typeface="Trebuchet MS"/>
              <a:ea typeface="Trebuchet MS"/>
              <a:cs typeface="Trebuchet MS"/>
              <a:sym typeface="Trebuchet MS"/>
            </a:endParaRPr>
          </a:p>
          <a:p>
            <a:pPr indent="-288925" lvl="0" marL="457200" rtl="0" algn="l">
              <a:lnSpc>
                <a:spcPct val="95000"/>
              </a:lnSpc>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Assessing Network Risk with FRM: Links with Pricing Kernel Volatility and </a:t>
            </a:r>
            <a:br>
              <a:rPr i="1" lang="en-US" sz="950">
                <a:solidFill>
                  <a:schemeClr val="dk1"/>
                </a:solidFill>
                <a:latin typeface="Trebuchet MS"/>
                <a:ea typeface="Trebuchet MS"/>
                <a:cs typeface="Trebuchet MS"/>
                <a:sym typeface="Trebuchet MS"/>
              </a:rPr>
            </a:br>
            <a:r>
              <a:rPr i="1" lang="en-US" sz="950">
                <a:solidFill>
                  <a:schemeClr val="dk1"/>
                </a:solidFill>
                <a:latin typeface="Trebuchet MS"/>
                <a:ea typeface="Trebuchet MS"/>
                <a:cs typeface="Trebuchet MS"/>
                <a:sym typeface="Trebuchet MS"/>
              </a:rPr>
              <a:t> Application to Cryptocurrencies, Ruting Wang</a:t>
            </a:r>
            <a:endParaRPr i="1" sz="950">
              <a:solidFill>
                <a:schemeClr val="dk1"/>
              </a:solidFill>
              <a:latin typeface="Trebuchet MS"/>
              <a:ea typeface="Trebuchet MS"/>
              <a:cs typeface="Trebuchet MS"/>
              <a:sym typeface="Trebuchet MS"/>
            </a:endParaRPr>
          </a:p>
          <a:p>
            <a:pPr indent="-288925" lvl="0" marL="457200" rtl="0" algn="l">
              <a:lnSpc>
                <a:spcPct val="95000"/>
              </a:lnSpc>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What Drives Crypto’s Volatility Persistence: A Data Analytic Probe on Ethereum, Min-Bin Lin</a:t>
            </a:r>
            <a:endParaRPr i="1" sz="950">
              <a:solidFill>
                <a:schemeClr val="dk1"/>
              </a:solidFill>
              <a:latin typeface="Trebuchet MS"/>
              <a:ea typeface="Trebuchet MS"/>
              <a:cs typeface="Trebuchet MS"/>
              <a:sym typeface="Trebuchet MS"/>
            </a:endParaRPr>
          </a:p>
          <a:p>
            <a:pPr indent="-288925" lvl="0" marL="457200" rtl="0" algn="l">
              <a:lnSpc>
                <a:spcPct val="95000"/>
              </a:lnSpc>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Spectral connectedness. An application to cryptocurrency time series, Caraiani Petre</a:t>
            </a:r>
            <a:endParaRPr i="1" sz="950">
              <a:solidFill>
                <a:schemeClr val="dk1"/>
              </a:solidFill>
              <a:latin typeface="Trebuchet MS"/>
              <a:ea typeface="Trebuchet MS"/>
              <a:cs typeface="Trebuchet MS"/>
              <a:sym typeface="Trebuchet MS"/>
            </a:endParaRPr>
          </a:p>
          <a:p>
            <a:pPr indent="-288925" lvl="0" marL="457200" rtl="0" algn="l">
              <a:lnSpc>
                <a:spcPct val="95000"/>
              </a:lnSpc>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A Network View on a Portfolio Risk Decomposition, Rui Ren</a:t>
            </a:r>
            <a:endParaRPr i="1" sz="950">
              <a:solidFill>
                <a:schemeClr val="dk1"/>
              </a:solidFill>
              <a:latin typeface="Trebuchet MS"/>
              <a:ea typeface="Trebuchet MS"/>
              <a:cs typeface="Trebuchet MS"/>
              <a:sym typeface="Trebuchet MS"/>
            </a:endParaRPr>
          </a:p>
          <a:p>
            <a:pPr indent="-288925" lvl="0" marL="457200" rtl="0" algn="l">
              <a:lnSpc>
                <a:spcPct val="95000"/>
              </a:lnSpc>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LLM VaR: In the begining was the word, Daniel Traian Pele</a:t>
            </a:r>
            <a:endParaRPr i="1" sz="950">
              <a:solidFill>
                <a:schemeClr val="dk1"/>
              </a:solidFill>
              <a:latin typeface="Trebuchet MS"/>
              <a:ea typeface="Trebuchet MS"/>
              <a:cs typeface="Trebuchet MS"/>
              <a:sym typeface="Trebuchet MS"/>
            </a:endParaRPr>
          </a:p>
          <a:p>
            <a:pPr indent="0" lvl="0" marL="0" rtl="0" algn="l">
              <a:lnSpc>
                <a:spcPct val="95000"/>
              </a:lnSpc>
              <a:spcBef>
                <a:spcPts val="1200"/>
              </a:spcBef>
              <a:spcAft>
                <a:spcPts val="0"/>
              </a:spcAft>
              <a:buNone/>
            </a:pPr>
            <a:r>
              <a:rPr i="1" lang="en-US" sz="950">
                <a:solidFill>
                  <a:schemeClr val="dk1"/>
                </a:solidFill>
                <a:latin typeface="Trebuchet MS"/>
                <a:ea typeface="Trebuchet MS"/>
                <a:cs typeface="Trebuchet MS"/>
                <a:sym typeface="Trebuchet MS"/>
              </a:rPr>
              <a:t> </a:t>
            </a:r>
            <a:endParaRPr i="1" sz="950">
              <a:solidFill>
                <a:schemeClr val="dk1"/>
              </a:solidFill>
              <a:latin typeface="Trebuchet MS"/>
              <a:ea typeface="Trebuchet MS"/>
              <a:cs typeface="Trebuchet MS"/>
              <a:sym typeface="Trebuchet MS"/>
            </a:endParaRPr>
          </a:p>
          <a:p>
            <a:pPr indent="0" lvl="0" marL="0" rtl="0" algn="l">
              <a:lnSpc>
                <a:spcPct val="95000"/>
              </a:lnSpc>
              <a:spcBef>
                <a:spcPts val="0"/>
              </a:spcBef>
              <a:spcAft>
                <a:spcPts val="0"/>
              </a:spcAft>
              <a:buNone/>
            </a:pPr>
            <a:r>
              <a:rPr lang="en-US" sz="1000">
                <a:solidFill>
                  <a:schemeClr val="dk1"/>
                </a:solidFill>
                <a:latin typeface="Trebuchet MS"/>
                <a:ea typeface="Trebuchet MS"/>
                <a:cs typeface="Trebuchet MS"/>
                <a:sym typeface="Trebuchet MS"/>
              </a:rPr>
              <a:t>11. AI Finance Insights: Pioneering the Future of Fintech, COST FINAI Conference, 20-21 May 2024, Istanbul, Turkey,</a:t>
            </a:r>
            <a:r>
              <a:rPr lang="en-US" sz="1000">
                <a:solidFill>
                  <a:schemeClr val="dk1"/>
                </a:solidFill>
                <a:uFill>
                  <a:noFill/>
                </a:uFill>
                <a:latin typeface="Trebuchet MS"/>
                <a:ea typeface="Trebuchet MS"/>
                <a:cs typeface="Trebuchet MS"/>
                <a:sym typeface="Trebuchet MS"/>
                <a:hlinkClick r:id="rId9">
                  <a:extLst>
                    <a:ext uri="{A12FA001-AC4F-418D-AE19-62706E023703}">
                      <ahyp:hlinkClr val="tx"/>
                    </a:ext>
                  </a:extLst>
                </a:hlinkClick>
              </a:rPr>
              <a:t> </a:t>
            </a:r>
            <a:r>
              <a:rPr lang="en-US" sz="1000" u="sng">
                <a:solidFill>
                  <a:schemeClr val="hlink"/>
                </a:solidFill>
                <a:latin typeface="Trebuchet MS"/>
                <a:ea typeface="Trebuchet MS"/>
                <a:cs typeface="Trebuchet MS"/>
                <a:sym typeface="Trebuchet MS"/>
                <a:hlinkClick r:id="rId10"/>
              </a:rPr>
              <a:t>https://fin-ai.eu/ai-finance-insights-pioneering-the-future-of-fintech/</a:t>
            </a:r>
            <a:r>
              <a:rPr lang="en-US" sz="1000">
                <a:solidFill>
                  <a:schemeClr val="dk1"/>
                </a:solidFill>
                <a:latin typeface="Trebuchet MS"/>
                <a:ea typeface="Trebuchet MS"/>
                <a:cs typeface="Trebuchet MS"/>
                <a:sym typeface="Trebuchet MS"/>
              </a:rPr>
              <a:t> </a:t>
            </a:r>
            <a:endParaRPr sz="1000">
              <a:solidFill>
                <a:schemeClr val="dk1"/>
              </a:solidFill>
              <a:latin typeface="Trebuchet MS"/>
              <a:ea typeface="Trebuchet MS"/>
              <a:cs typeface="Trebuchet MS"/>
              <a:sym typeface="Trebuchet MS"/>
            </a:endParaRPr>
          </a:p>
          <a:p>
            <a:pPr indent="-288925" lvl="0" marL="457200" rtl="0" algn="l">
              <a:lnSpc>
                <a:spcPct val="95000"/>
              </a:lnSpc>
              <a:spcBef>
                <a:spcPts val="120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Benchmarking Generations of Time Series Forecasting Models, Daniel Traian Pele</a:t>
            </a:r>
            <a:endParaRPr i="1" sz="95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1050">
                <a:solidFill>
                  <a:srgbClr val="333333"/>
                </a:solidFill>
                <a:highlight>
                  <a:srgbClr val="FFFFFF"/>
                </a:highlight>
                <a:latin typeface="Trebuchet MS"/>
                <a:ea typeface="Trebuchet MS"/>
                <a:cs typeface="Trebuchet MS"/>
                <a:sym typeface="Trebuchet MS"/>
              </a:rPr>
              <a:t>Visualization Information Flows in Financial Markets</a:t>
            </a:r>
            <a:r>
              <a:rPr lang="en-US" sz="1050">
                <a:solidFill>
                  <a:srgbClr val="333333"/>
                </a:solidFill>
                <a:highlight>
                  <a:srgbClr val="FFFFFF"/>
                </a:highlight>
              </a:rPr>
              <a:t>,</a:t>
            </a:r>
            <a:r>
              <a:rPr i="1" lang="en-US" sz="1050">
                <a:solidFill>
                  <a:srgbClr val="333333"/>
                </a:solidFill>
                <a:highlight>
                  <a:srgbClr val="FFFFFF"/>
                </a:highlight>
                <a:latin typeface="Trebuchet MS"/>
                <a:ea typeface="Trebuchet MS"/>
                <a:cs typeface="Trebuchet MS"/>
                <a:sym typeface="Trebuchet MS"/>
              </a:rPr>
              <a:t> Liana Stanca</a:t>
            </a:r>
            <a:endParaRPr i="1" sz="1050">
              <a:solidFill>
                <a:srgbClr val="333333"/>
              </a:solidFill>
              <a:highlight>
                <a:srgbClr val="FFFFFF"/>
              </a:highlight>
              <a:latin typeface="Trebuchet MS"/>
              <a:ea typeface="Trebuchet MS"/>
              <a:cs typeface="Trebuchet MS"/>
              <a:sym typeface="Trebuchet MS"/>
            </a:endParaRPr>
          </a:p>
          <a:p>
            <a:pPr indent="0" lvl="0" marL="457200" rtl="0" algn="l">
              <a:lnSpc>
                <a:spcPct val="95000"/>
              </a:lnSpc>
              <a:spcBef>
                <a:spcPts val="1200"/>
              </a:spcBef>
              <a:spcAft>
                <a:spcPts val="1200"/>
              </a:spcAft>
              <a:buNone/>
            </a:pPr>
            <a:r>
              <a:t/>
            </a:r>
            <a:endParaRPr i="1" sz="950">
              <a:solidFill>
                <a:schemeClr val="dk1"/>
              </a:solidFill>
              <a:latin typeface="Trebuchet MS"/>
              <a:ea typeface="Trebuchet MS"/>
              <a:cs typeface="Trebuchet MS"/>
              <a:sym typeface="Trebuchet MS"/>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0">
  <p:cSld>
    <p:spTree>
      <p:nvGrpSpPr>
        <p:cNvPr id="83" name="Shape 83"/>
        <p:cNvGrpSpPr/>
        <p:nvPr/>
      </p:nvGrpSpPr>
      <p:grpSpPr>
        <a:xfrm>
          <a:off x="0" y="0"/>
          <a:ext cx="0" cy="0"/>
          <a:chOff x="0" y="0"/>
          <a:chExt cx="0" cy="0"/>
        </a:xfrm>
      </p:grpSpPr>
      <p:sp>
        <p:nvSpPr>
          <p:cNvPr id="84" name="Google Shape;84;g2ec6d9599d1_4_1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fontScale="90000"/>
          </a:bodyPr>
          <a:lstStyle/>
          <a:p>
            <a:pPr indent="0" lvl="0" marL="0" rtl="0" algn="l">
              <a:lnSpc>
                <a:spcPct val="100000"/>
              </a:lnSpc>
              <a:spcBef>
                <a:spcPts val="0"/>
              </a:spcBef>
              <a:spcAft>
                <a:spcPts val="0"/>
              </a:spcAft>
              <a:buSzPct val="111111"/>
              <a:buNone/>
            </a:pPr>
            <a:r>
              <a:rPr lang="en-US"/>
              <a:t>Events</a:t>
            </a:r>
            <a:endParaRPr/>
          </a:p>
        </p:txBody>
      </p:sp>
      <p:sp>
        <p:nvSpPr>
          <p:cNvPr id="85" name="Google Shape;85;g2ec6d9599d1_4_17"/>
          <p:cNvSpPr txBox="1"/>
          <p:nvPr>
            <p:ph idx="1" type="body"/>
          </p:nvPr>
        </p:nvSpPr>
        <p:spPr>
          <a:xfrm>
            <a:off x="311700" y="961575"/>
            <a:ext cx="8520600" cy="3955200"/>
          </a:xfrm>
          <a:prstGeom prst="rect">
            <a:avLst/>
          </a:prstGeom>
          <a:noFill/>
          <a:ln>
            <a:noFill/>
          </a:ln>
        </p:spPr>
        <p:txBody>
          <a:bodyPr anchorCtr="0" anchor="t" bIns="91425" lIns="91425" spcFirstLastPara="1" rIns="91425" wrap="square" tIns="91425">
            <a:noAutofit/>
          </a:bodyPr>
          <a:lstStyle/>
          <a:p>
            <a:pPr indent="0" lvl="0" marL="0" rtl="0" algn="l">
              <a:lnSpc>
                <a:spcPct val="95000"/>
              </a:lnSpc>
              <a:spcBef>
                <a:spcPts val="0"/>
              </a:spcBef>
              <a:spcAft>
                <a:spcPts val="0"/>
              </a:spcAft>
              <a:buNone/>
            </a:pPr>
            <a:r>
              <a:rPr lang="en-US" sz="1000">
                <a:solidFill>
                  <a:schemeClr val="dk1"/>
                </a:solidFill>
                <a:latin typeface="Trebuchet MS"/>
                <a:ea typeface="Trebuchet MS"/>
                <a:cs typeface="Trebuchet MS"/>
                <a:sym typeface="Trebuchet MS"/>
              </a:rPr>
              <a:t>12. Meet FinAI COST Action! [Hybrid Event],22 April 2024, Endava Cluj-Napoca, Romania</a:t>
            </a:r>
            <a:endParaRPr sz="1000">
              <a:solidFill>
                <a:schemeClr val="dk1"/>
              </a:solidFill>
              <a:latin typeface="Trebuchet MS"/>
              <a:ea typeface="Trebuchet MS"/>
              <a:cs typeface="Trebuchet MS"/>
              <a:sym typeface="Trebuchet MS"/>
            </a:endParaRPr>
          </a:p>
          <a:p>
            <a:pPr indent="-288925" lvl="0" marL="457200" rtl="0" algn="l">
              <a:spcBef>
                <a:spcPts val="0"/>
              </a:spcBef>
              <a:spcAft>
                <a:spcPts val="0"/>
              </a:spcAft>
              <a:buClr>
                <a:schemeClr val="dk1"/>
              </a:buClr>
              <a:buSzPts val="950"/>
              <a:buFont typeface="Trebuchet MS"/>
              <a:buChar char="●"/>
            </a:pPr>
            <a:r>
              <a:rPr i="1" lang="en-US" sz="950">
                <a:solidFill>
                  <a:schemeClr val="dk1"/>
                </a:solidFill>
                <a:latin typeface="Trebuchet MS"/>
                <a:ea typeface="Trebuchet MS"/>
                <a:cs typeface="Trebuchet MS"/>
                <a:sym typeface="Trebuchet MS"/>
              </a:rPr>
              <a:t>COST Action CA19130 Fintech and Artificial Intelligence in Finance - invited COST to represent the FinAI Action in Endava - a multinational corporation, audience reached to 120 attendees from 10+countries (Romania, Moldavia, UK, Germany, Slovenia, North Macedonia, Colombia, the US, Argentina, Bulgaria, Denmark, Bosnia and Herzegovina, Poland, Switzerland, etc.), Ștefana Belbe (co-host), Codruța Mare (invited presenter), Joerg Osterrieder (invited presenter)</a:t>
            </a:r>
            <a:endParaRPr i="1" sz="950">
              <a:solidFill>
                <a:schemeClr val="dk1"/>
              </a:solidFill>
              <a:latin typeface="Trebuchet MS"/>
              <a:ea typeface="Trebuchet MS"/>
              <a:cs typeface="Trebuchet MS"/>
              <a:sym typeface="Trebuchet MS"/>
            </a:endParaRPr>
          </a:p>
          <a:p>
            <a:pPr indent="0" lvl="0" marL="0" rtl="0" algn="l">
              <a:spcBef>
                <a:spcPts val="0"/>
              </a:spcBef>
              <a:spcAft>
                <a:spcPts val="0"/>
              </a:spcAft>
              <a:buNone/>
            </a:pPr>
            <a:r>
              <a:t/>
            </a:r>
            <a:endParaRPr i="1" sz="950">
              <a:solidFill>
                <a:schemeClr val="dk1"/>
              </a:solidFill>
              <a:latin typeface="Trebuchet MS"/>
              <a:ea typeface="Trebuchet MS"/>
              <a:cs typeface="Trebuchet MS"/>
              <a:sym typeface="Trebuchet MS"/>
            </a:endParaRPr>
          </a:p>
          <a:p>
            <a:pPr indent="0" lvl="0" marL="0" marR="0" rtl="0" algn="l">
              <a:lnSpc>
                <a:spcPct val="95000"/>
              </a:lnSpc>
              <a:spcBef>
                <a:spcPts val="0"/>
              </a:spcBef>
              <a:spcAft>
                <a:spcPts val="0"/>
              </a:spcAft>
              <a:buNone/>
            </a:pPr>
            <a:r>
              <a:rPr lang="en-US" sz="900">
                <a:solidFill>
                  <a:srgbClr val="000069"/>
                </a:solidFill>
              </a:rPr>
              <a:t>13.  </a:t>
            </a:r>
            <a:r>
              <a:rPr lang="en-US" sz="950">
                <a:solidFill>
                  <a:schemeClr val="dk1"/>
                </a:solidFill>
                <a:latin typeface="Trebuchet MS"/>
                <a:ea typeface="Trebuchet MS"/>
                <a:cs typeface="Trebuchet MS"/>
                <a:sym typeface="Trebuchet MS"/>
              </a:rPr>
              <a:t>Endava’s Global AI Community</a:t>
            </a:r>
            <a:r>
              <a:rPr lang="en-US" sz="1000">
                <a:solidFill>
                  <a:schemeClr val="dk1"/>
                </a:solidFill>
                <a:latin typeface="Trebuchet MS"/>
                <a:ea typeface="Trebuchet MS"/>
                <a:cs typeface="Trebuchet MS"/>
                <a:sym typeface="Trebuchet MS"/>
              </a:rPr>
              <a:t>, 21 Sept 2023, Endava Cluj-Napoca, Romania </a:t>
            </a:r>
            <a:endParaRPr sz="1000">
              <a:solidFill>
                <a:schemeClr val="dk1"/>
              </a:solidFill>
              <a:latin typeface="Trebuchet MS"/>
              <a:ea typeface="Trebuchet MS"/>
              <a:cs typeface="Trebuchet MS"/>
              <a:sym typeface="Trebuchet MS"/>
            </a:endParaRPr>
          </a:p>
          <a:p>
            <a:pPr indent="-292100" lvl="0" marL="457200" rtl="0" algn="l">
              <a:lnSpc>
                <a:spcPct val="95000"/>
              </a:lnSpc>
              <a:spcBef>
                <a:spcPts val="0"/>
              </a:spcBef>
              <a:spcAft>
                <a:spcPts val="0"/>
              </a:spcAft>
              <a:buClr>
                <a:schemeClr val="dk1"/>
              </a:buClr>
              <a:buSzPts val="1000"/>
              <a:buFont typeface="Trebuchet MS"/>
              <a:buChar char="●"/>
            </a:pPr>
            <a:r>
              <a:rPr i="1" lang="en-US" sz="1000">
                <a:solidFill>
                  <a:schemeClr val="dk1"/>
                </a:solidFill>
                <a:latin typeface="Trebuchet MS"/>
                <a:ea typeface="Trebuchet MS"/>
                <a:cs typeface="Trebuchet MS"/>
                <a:sym typeface="Trebuchet MS"/>
              </a:rPr>
              <a:t>Methodologies on space-time predictive analysis – a use case in FinTech</a:t>
            </a:r>
            <a:r>
              <a:rPr lang="en-US" sz="1000">
                <a:solidFill>
                  <a:schemeClr val="dk1"/>
                </a:solidFill>
                <a:latin typeface="Trebuchet MS"/>
                <a:ea typeface="Trebuchet MS"/>
                <a:cs typeface="Trebuchet MS"/>
                <a:sym typeface="Trebuchet MS"/>
              </a:rPr>
              <a:t>, </a:t>
            </a:r>
            <a:r>
              <a:rPr i="1" lang="en-US" sz="950">
                <a:solidFill>
                  <a:schemeClr val="dk1"/>
                </a:solidFill>
                <a:latin typeface="Trebuchet MS"/>
                <a:ea typeface="Trebuchet MS"/>
                <a:cs typeface="Trebuchet MS"/>
                <a:sym typeface="Trebuchet MS"/>
              </a:rPr>
              <a:t>Ștefana Belbe (presenter)</a:t>
            </a:r>
            <a:endParaRPr sz="1000">
              <a:solidFill>
                <a:schemeClr val="dk1"/>
              </a:solidFill>
              <a:latin typeface="Trebuchet MS"/>
              <a:ea typeface="Trebuchet MS"/>
              <a:cs typeface="Trebuchet MS"/>
              <a:sym typeface="Trebuchet MS"/>
            </a:endParaRPr>
          </a:p>
          <a:p>
            <a:pPr indent="0" lvl="0" marL="0" rtl="0" algn="l">
              <a:spcBef>
                <a:spcPts val="0"/>
              </a:spcBef>
              <a:spcAft>
                <a:spcPts val="0"/>
              </a:spcAft>
              <a:buNone/>
            </a:pPr>
            <a:r>
              <a:t/>
            </a:r>
            <a:endParaRPr i="1" sz="950">
              <a:solidFill>
                <a:schemeClr val="dk1"/>
              </a:solidFill>
              <a:latin typeface="Trebuchet MS"/>
              <a:ea typeface="Trebuchet MS"/>
              <a:cs typeface="Trebuchet MS"/>
              <a:sym typeface="Trebuchet MS"/>
            </a:endParaRPr>
          </a:p>
          <a:p>
            <a:pPr indent="0" lvl="0" marL="0" rtl="0" algn="l">
              <a:spcBef>
                <a:spcPts val="0"/>
              </a:spcBef>
              <a:spcAft>
                <a:spcPts val="0"/>
              </a:spcAft>
              <a:buNone/>
            </a:pPr>
            <a:r>
              <a:rPr i="1" lang="en-US" sz="950">
                <a:solidFill>
                  <a:schemeClr val="dk1"/>
                </a:solidFill>
                <a:latin typeface="Trebuchet MS"/>
                <a:ea typeface="Trebuchet MS"/>
                <a:cs typeface="Trebuchet MS"/>
                <a:sym typeface="Trebuchet MS"/>
              </a:rPr>
              <a:t>14. ”Ethics, Fincrime and Cybersecurity - a Stakeholders Approach”, 24 – 25 April 2024, Cluj-Napoca, Romania, organized at FSEGA - UBB: </a:t>
            </a:r>
            <a:r>
              <a:rPr i="1" lang="en-US" sz="950" u="sng">
                <a:solidFill>
                  <a:schemeClr val="hlink"/>
                </a:solidFill>
                <a:latin typeface="Trebuchet MS"/>
                <a:ea typeface="Trebuchet MS"/>
                <a:cs typeface="Trebuchet MS"/>
                <a:sym typeface="Trebuchet MS"/>
                <a:hlinkClick r:id="rId3"/>
              </a:rPr>
              <a:t>https://fin-ai.eu/ethics-fincrime-and-cybersecurity-a-stakeholders-approach/</a:t>
            </a:r>
            <a:r>
              <a:rPr i="1" lang="en-US" sz="950">
                <a:solidFill>
                  <a:schemeClr val="dk1"/>
                </a:solidFill>
                <a:latin typeface="Trebuchet MS"/>
                <a:ea typeface="Trebuchet MS"/>
                <a:cs typeface="Trebuchet MS"/>
                <a:sym typeface="Trebuchet MS"/>
              </a:rPr>
              <a:t> </a:t>
            </a:r>
            <a:endParaRPr i="1" sz="950">
              <a:solidFill>
                <a:schemeClr val="dk1"/>
              </a:solidFill>
              <a:latin typeface="Trebuchet MS"/>
              <a:ea typeface="Trebuchet MS"/>
              <a:cs typeface="Trebuchet MS"/>
              <a:sym typeface="Trebuchet MS"/>
            </a:endParaRPr>
          </a:p>
          <a:p>
            <a:pPr indent="0" lvl="0" marL="0" rtl="0" algn="l">
              <a:spcBef>
                <a:spcPts val="0"/>
              </a:spcBef>
              <a:spcAft>
                <a:spcPts val="0"/>
              </a:spcAft>
              <a:buNone/>
            </a:pPr>
            <a:r>
              <a:t/>
            </a:r>
            <a:endParaRPr i="1" sz="950">
              <a:solidFill>
                <a:schemeClr val="dk1"/>
              </a:solidFill>
              <a:latin typeface="Trebuchet MS"/>
              <a:ea typeface="Trebuchet MS"/>
              <a:cs typeface="Trebuchet MS"/>
              <a:sym typeface="Trebuchet MS"/>
            </a:endParaRPr>
          </a:p>
          <a:p>
            <a:pPr indent="0" lvl="0" marL="0" rtl="0" algn="l">
              <a:spcBef>
                <a:spcPts val="0"/>
              </a:spcBef>
              <a:spcAft>
                <a:spcPts val="0"/>
              </a:spcAft>
              <a:buNone/>
            </a:pPr>
            <a:r>
              <a:rPr i="1" lang="en-US" sz="950">
                <a:solidFill>
                  <a:schemeClr val="dk1"/>
                </a:solidFill>
                <a:latin typeface="Trebuchet MS"/>
                <a:ea typeface="Trebuchet MS"/>
                <a:cs typeface="Trebuchet MS"/>
                <a:sym typeface="Trebuchet MS"/>
              </a:rPr>
              <a:t>15. ”Unleash Your Potential with GenAI”, 23 April 2024, FSEGA - UBB, event organized together with IBM Romania: </a:t>
            </a:r>
            <a:r>
              <a:rPr i="1" lang="en-US" sz="950" u="sng">
                <a:solidFill>
                  <a:schemeClr val="hlink"/>
                </a:solidFill>
                <a:latin typeface="Trebuchet MS"/>
                <a:ea typeface="Trebuchet MS"/>
                <a:cs typeface="Trebuchet MS"/>
                <a:sym typeface="Trebuchet MS"/>
                <a:hlinkClick r:id="rId4"/>
              </a:rPr>
              <a:t>https://www.econ.ubbcluj.ro/eveniment.php?id=1207</a:t>
            </a:r>
            <a:r>
              <a:rPr i="1" lang="en-US" sz="950">
                <a:solidFill>
                  <a:schemeClr val="dk1"/>
                </a:solidFill>
                <a:latin typeface="Trebuchet MS"/>
                <a:ea typeface="Trebuchet MS"/>
                <a:cs typeface="Trebuchet MS"/>
                <a:sym typeface="Trebuchet MS"/>
              </a:rPr>
              <a:t> </a:t>
            </a:r>
            <a:endParaRPr i="1" sz="950">
              <a:solidFill>
                <a:schemeClr val="dk1"/>
              </a:solidFill>
              <a:latin typeface="Trebuchet MS"/>
              <a:ea typeface="Trebuchet MS"/>
              <a:cs typeface="Trebuchet MS"/>
              <a:sym typeface="Trebuchet MS"/>
            </a:endParaRPr>
          </a:p>
          <a:p>
            <a:pPr indent="0" lvl="0" marL="0" rtl="0" algn="just">
              <a:spcBef>
                <a:spcPts val="0"/>
              </a:spcBef>
              <a:spcAft>
                <a:spcPts val="0"/>
              </a:spcAft>
              <a:buNone/>
            </a:pPr>
            <a:r>
              <a:t/>
            </a:r>
            <a:endParaRPr sz="1000">
              <a:solidFill>
                <a:schemeClr val="dk1"/>
              </a:solidFill>
              <a:latin typeface="Trebuchet MS"/>
              <a:ea typeface="Trebuchet MS"/>
              <a:cs typeface="Trebuchet MS"/>
              <a:sym typeface="Trebuchet MS"/>
            </a:endParaRPr>
          </a:p>
          <a:p>
            <a:pPr indent="0" lvl="0" marL="0" rtl="0" algn="just">
              <a:spcBef>
                <a:spcPts val="600"/>
              </a:spcBef>
              <a:spcAft>
                <a:spcPts val="0"/>
              </a:spcAft>
              <a:buNone/>
            </a:pPr>
            <a:r>
              <a:rPr lang="en-US" sz="1000">
                <a:solidFill>
                  <a:schemeClr val="dk1"/>
                </a:solidFill>
                <a:latin typeface="Trebuchet MS"/>
                <a:ea typeface="Trebuchet MS"/>
                <a:cs typeface="Trebuchet MS"/>
                <a:sym typeface="Trebuchet MS"/>
              </a:rPr>
              <a:t>16. Monday’s seminar at the Institute of Cartography and Geoinformatics at the University of Leibniz in Hannover, Germany, 1st August 2023</a:t>
            </a:r>
            <a:endParaRPr sz="1000">
              <a:solidFill>
                <a:schemeClr val="dk1"/>
              </a:solidFill>
              <a:latin typeface="Trebuchet MS"/>
              <a:ea typeface="Trebuchet MS"/>
              <a:cs typeface="Trebuchet MS"/>
              <a:sym typeface="Trebuchet MS"/>
            </a:endParaRPr>
          </a:p>
          <a:p>
            <a:pPr indent="-292100" lvl="0" marL="457200" rtl="0" algn="just">
              <a:spcBef>
                <a:spcPts val="600"/>
              </a:spcBef>
              <a:spcAft>
                <a:spcPts val="0"/>
              </a:spcAft>
              <a:buClr>
                <a:schemeClr val="dk1"/>
              </a:buClr>
              <a:buSzPts val="1000"/>
              <a:buFont typeface="Trebuchet MS"/>
              <a:buChar char="●"/>
            </a:pPr>
            <a:r>
              <a:rPr i="1" lang="en-US" sz="950">
                <a:solidFill>
                  <a:schemeClr val="dk1"/>
                </a:solidFill>
                <a:latin typeface="Trebuchet MS"/>
                <a:ea typeface="Trebuchet MS"/>
                <a:cs typeface="Trebuchet MS"/>
                <a:sym typeface="Trebuchet MS"/>
              </a:rPr>
              <a:t>Evaluation of the Space-time Effects of COVID-19 on Loans and Savings in Romania (as part of the STSM Machine learning methodologies on space-time predictive analysis in FinTech), Ștefana Belbe (presenter), Moldovan Darie, Andrieș Alin, Philipp Otto, Mare Codruța</a:t>
            </a:r>
            <a:endParaRPr i="1" sz="950">
              <a:solidFill>
                <a:schemeClr val="dk1"/>
              </a:solidFill>
              <a:latin typeface="Trebuchet MS"/>
              <a:ea typeface="Trebuchet MS"/>
              <a:cs typeface="Trebuchet MS"/>
              <a:sym typeface="Trebuchet MS"/>
            </a:endParaRPr>
          </a:p>
          <a:p>
            <a:pPr indent="0" lvl="0" marL="0" rtl="0" algn="just">
              <a:spcBef>
                <a:spcPts val="600"/>
              </a:spcBef>
              <a:spcAft>
                <a:spcPts val="0"/>
              </a:spcAft>
              <a:buNone/>
            </a:pPr>
            <a:r>
              <a:rPr lang="en-US" sz="1000">
                <a:solidFill>
                  <a:schemeClr val="dk1"/>
                </a:solidFill>
                <a:latin typeface="Trebuchet MS"/>
                <a:ea typeface="Trebuchet MS"/>
                <a:cs typeface="Trebuchet MS"/>
                <a:sym typeface="Trebuchet MS"/>
              </a:rPr>
              <a:t>17. The 16th Annual Euromed Academy of Business Conference,</a:t>
            </a:r>
            <a:r>
              <a:rPr i="1" lang="en-US" sz="950">
                <a:solidFill>
                  <a:schemeClr val="dk1"/>
                </a:solidFill>
                <a:latin typeface="Trebuchet MS"/>
                <a:ea typeface="Trebuchet MS"/>
                <a:cs typeface="Trebuchet MS"/>
                <a:sym typeface="Trebuchet MS"/>
              </a:rPr>
              <a:t> </a:t>
            </a:r>
            <a:r>
              <a:rPr lang="en-US" sz="1000">
                <a:solidFill>
                  <a:schemeClr val="dk1"/>
                </a:solidFill>
                <a:latin typeface="Trebuchet MS"/>
                <a:ea typeface="Trebuchet MS"/>
                <a:cs typeface="Trebuchet MS"/>
                <a:sym typeface="Trebuchet MS"/>
              </a:rPr>
              <a:t>Business Transformation in Uncertain Global Environments, 27-29 Sept 2023, Vilnius, Lithuania </a:t>
            </a:r>
            <a:r>
              <a:rPr lang="en-US" sz="1000" u="sng">
                <a:solidFill>
                  <a:schemeClr val="hlink"/>
                </a:solidFill>
                <a:latin typeface="Trebuchet MS"/>
                <a:ea typeface="Trebuchet MS"/>
                <a:cs typeface="Trebuchet MS"/>
                <a:sym typeface="Trebuchet MS"/>
                <a:hlinkClick r:id="rId5"/>
              </a:rPr>
              <a:t>https://emrbi2023.com/</a:t>
            </a:r>
            <a:r>
              <a:rPr lang="en-US" sz="1000">
                <a:solidFill>
                  <a:schemeClr val="dk1"/>
                </a:solidFill>
                <a:latin typeface="Trebuchet MS"/>
                <a:ea typeface="Trebuchet MS"/>
                <a:cs typeface="Trebuchet MS"/>
                <a:sym typeface="Trebuchet MS"/>
              </a:rPr>
              <a:t> </a:t>
            </a:r>
            <a:endParaRPr sz="1000">
              <a:solidFill>
                <a:schemeClr val="dk1"/>
              </a:solidFill>
              <a:latin typeface="Trebuchet MS"/>
              <a:ea typeface="Trebuchet MS"/>
              <a:cs typeface="Trebuchet MS"/>
              <a:sym typeface="Trebuchet MS"/>
            </a:endParaRPr>
          </a:p>
          <a:p>
            <a:pPr indent="-292100" lvl="0" marL="457200" rtl="0" algn="just">
              <a:spcBef>
                <a:spcPts val="600"/>
              </a:spcBef>
              <a:spcAft>
                <a:spcPts val="0"/>
              </a:spcAft>
              <a:buClr>
                <a:schemeClr val="dk1"/>
              </a:buClr>
              <a:buSzPts val="1000"/>
              <a:buFont typeface="Trebuchet MS"/>
              <a:buChar char="●"/>
            </a:pPr>
            <a:r>
              <a:rPr i="1" lang="en-US" sz="950">
                <a:solidFill>
                  <a:schemeClr val="dk1"/>
                </a:solidFill>
                <a:latin typeface="Trebuchet MS"/>
                <a:ea typeface="Trebuchet MS"/>
                <a:cs typeface="Trebuchet MS"/>
                <a:sym typeface="Trebuchet MS"/>
              </a:rPr>
              <a:t>Evaluation of the Space-time Effects of COVID-19 on Loans and Savings in Romania, Ștefana Belbe (presenter), Moldovan Darie, Andrieș Alin, Philipp Otto, Mare Codruța</a:t>
            </a:r>
            <a:endParaRPr sz="950">
              <a:solidFill>
                <a:schemeClr val="dk1"/>
              </a:solidFill>
              <a:latin typeface="Trebuchet MS"/>
              <a:ea typeface="Trebuchet MS"/>
              <a:cs typeface="Trebuchet MS"/>
              <a:sym typeface="Trebuchet MS"/>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g2ec95baf7f7_0_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111111"/>
              <a:buFont typeface="Arial"/>
              <a:buNone/>
            </a:pPr>
            <a:r>
              <a:rPr lang="en-US"/>
              <a:t>Events</a:t>
            </a:r>
            <a:endParaRPr/>
          </a:p>
        </p:txBody>
      </p:sp>
      <p:sp>
        <p:nvSpPr>
          <p:cNvPr id="91" name="Google Shape;91;g2ec95baf7f7_0_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lnSpcReduction="20000"/>
          </a:bodyPr>
          <a:lstStyle/>
          <a:p>
            <a:pPr indent="-293905" lvl="0" marL="457200" rtl="0" algn="just">
              <a:spcBef>
                <a:spcPts val="0"/>
              </a:spcBef>
              <a:spcAft>
                <a:spcPts val="0"/>
              </a:spcAft>
              <a:buClr>
                <a:schemeClr val="dk1"/>
              </a:buClr>
              <a:buSzPct val="94270"/>
              <a:buAutoNum type="arabicPeriod"/>
            </a:pPr>
            <a:r>
              <a:rPr lang="en-US" sz="4363">
                <a:solidFill>
                  <a:schemeClr val="dk1"/>
                </a:solidFill>
                <a:highlight>
                  <a:schemeClr val="lt1"/>
                </a:highlight>
                <a:latin typeface="Roboto"/>
                <a:ea typeface="Roboto"/>
                <a:cs typeface="Roboto"/>
                <a:sym typeface="Roboto"/>
              </a:rPr>
              <a:t>Endava's Global AI Community - 21 septembrie 2023, Cluj-Napoca, România</a:t>
            </a:r>
            <a:endParaRPr sz="4363">
              <a:solidFill>
                <a:schemeClr val="dk1"/>
              </a:solidFill>
              <a:highlight>
                <a:schemeClr val="lt1"/>
              </a:highlight>
              <a:latin typeface="Roboto"/>
              <a:ea typeface="Roboto"/>
              <a:cs typeface="Roboto"/>
              <a:sym typeface="Roboto"/>
            </a:endParaRPr>
          </a:p>
          <a:p>
            <a:pPr indent="-293905" lvl="1" marL="914400" rtl="0" algn="just">
              <a:spcBef>
                <a:spcPts val="0"/>
              </a:spcBef>
              <a:spcAft>
                <a:spcPts val="0"/>
              </a:spcAft>
              <a:buClr>
                <a:schemeClr val="dk1"/>
              </a:buClr>
              <a:buSzPct val="94270"/>
              <a:buChar char="○"/>
            </a:pPr>
            <a:r>
              <a:rPr lang="en-US" sz="4363">
                <a:solidFill>
                  <a:schemeClr val="dk1"/>
                </a:solidFill>
                <a:highlight>
                  <a:schemeClr val="lt1"/>
                </a:highlight>
                <a:latin typeface="Roboto"/>
                <a:ea typeface="Roboto"/>
                <a:cs typeface="Roboto"/>
                <a:sym typeface="Roboto"/>
              </a:rPr>
              <a:t>Prezentare: "Methodologies on space-time predictive analysis – a use case in FinTech" de Ștefana Belbe</a:t>
            </a:r>
            <a:endParaRPr sz="4363">
              <a:solidFill>
                <a:schemeClr val="dk1"/>
              </a:solidFill>
              <a:highlight>
                <a:schemeClr val="lt1"/>
              </a:highlight>
              <a:latin typeface="Roboto"/>
              <a:ea typeface="Roboto"/>
              <a:cs typeface="Roboto"/>
              <a:sym typeface="Roboto"/>
            </a:endParaRPr>
          </a:p>
          <a:p>
            <a:pPr indent="-293905" lvl="0" marL="457200" rtl="0" algn="just">
              <a:spcBef>
                <a:spcPts val="0"/>
              </a:spcBef>
              <a:spcAft>
                <a:spcPts val="0"/>
              </a:spcAft>
              <a:buClr>
                <a:schemeClr val="dk1"/>
              </a:buClr>
              <a:buSzPct val="94270"/>
              <a:buAutoNum type="arabicPeriod"/>
            </a:pPr>
            <a:r>
              <a:rPr lang="en-US" sz="4363">
                <a:solidFill>
                  <a:schemeClr val="dk1"/>
                </a:solidFill>
                <a:highlight>
                  <a:schemeClr val="lt1"/>
                </a:highlight>
                <a:latin typeface="Roboto"/>
                <a:ea typeface="Roboto"/>
                <a:cs typeface="Roboto"/>
                <a:sym typeface="Roboto"/>
              </a:rPr>
              <a:t>Seminar la Universitatea Leibniz - 1 august 2023, Hanovra, Germania</a:t>
            </a:r>
            <a:endParaRPr sz="4363">
              <a:solidFill>
                <a:schemeClr val="dk1"/>
              </a:solidFill>
              <a:highlight>
                <a:schemeClr val="lt1"/>
              </a:highlight>
              <a:latin typeface="Roboto"/>
              <a:ea typeface="Roboto"/>
              <a:cs typeface="Roboto"/>
              <a:sym typeface="Roboto"/>
            </a:endParaRPr>
          </a:p>
          <a:p>
            <a:pPr indent="-293905" lvl="1" marL="914400" rtl="0" algn="just">
              <a:spcBef>
                <a:spcPts val="0"/>
              </a:spcBef>
              <a:spcAft>
                <a:spcPts val="0"/>
              </a:spcAft>
              <a:buClr>
                <a:schemeClr val="dk1"/>
              </a:buClr>
              <a:buSzPct val="94270"/>
              <a:buChar char="○"/>
            </a:pPr>
            <a:r>
              <a:rPr lang="en-US" sz="4363">
                <a:solidFill>
                  <a:schemeClr val="dk1"/>
                </a:solidFill>
                <a:highlight>
                  <a:schemeClr val="lt1"/>
                </a:highlight>
                <a:latin typeface="Roboto"/>
                <a:ea typeface="Roboto"/>
                <a:cs typeface="Roboto"/>
                <a:sym typeface="Roboto"/>
              </a:rPr>
              <a:t>Prezentare: "Evaluation of the Space-time Effects of COVID-19 on Loans and Savings in Romania" de Ștefana Belbe et al.</a:t>
            </a:r>
            <a:endParaRPr sz="4363">
              <a:solidFill>
                <a:schemeClr val="dk1"/>
              </a:solidFill>
              <a:highlight>
                <a:schemeClr val="lt1"/>
              </a:highlight>
              <a:latin typeface="Roboto"/>
              <a:ea typeface="Roboto"/>
              <a:cs typeface="Roboto"/>
              <a:sym typeface="Roboto"/>
            </a:endParaRPr>
          </a:p>
          <a:p>
            <a:pPr indent="-293905" lvl="0" marL="457200" rtl="0" algn="just">
              <a:spcBef>
                <a:spcPts val="0"/>
              </a:spcBef>
              <a:spcAft>
                <a:spcPts val="0"/>
              </a:spcAft>
              <a:buClr>
                <a:schemeClr val="dk1"/>
              </a:buClr>
              <a:buSzPct val="94270"/>
              <a:buAutoNum type="arabicPeriod"/>
            </a:pPr>
            <a:r>
              <a:rPr lang="en-US" sz="4363">
                <a:solidFill>
                  <a:schemeClr val="dk1"/>
                </a:solidFill>
                <a:highlight>
                  <a:schemeClr val="lt1"/>
                </a:highlight>
                <a:latin typeface="Roboto"/>
                <a:ea typeface="Roboto"/>
                <a:cs typeface="Roboto"/>
                <a:sym typeface="Roboto"/>
              </a:rPr>
              <a:t>16th Annual Euromed Academy of Business Conference - 27-29 septembrie 2023, Vilnius, Lituania</a:t>
            </a:r>
            <a:endParaRPr sz="4363">
              <a:solidFill>
                <a:schemeClr val="dk1"/>
              </a:solidFill>
              <a:highlight>
                <a:schemeClr val="lt1"/>
              </a:highlight>
              <a:latin typeface="Roboto"/>
              <a:ea typeface="Roboto"/>
              <a:cs typeface="Roboto"/>
              <a:sym typeface="Roboto"/>
            </a:endParaRPr>
          </a:p>
          <a:p>
            <a:pPr indent="-246062" lvl="1" marL="914400" rtl="0" algn="just">
              <a:spcBef>
                <a:spcPts val="0"/>
              </a:spcBef>
              <a:spcAft>
                <a:spcPts val="0"/>
              </a:spcAft>
              <a:buClr>
                <a:schemeClr val="dk1"/>
              </a:buClr>
              <a:buSzPct val="25207"/>
              <a:buChar char="○"/>
            </a:pPr>
            <a:r>
              <a:rPr lang="en-US" sz="4363">
                <a:solidFill>
                  <a:schemeClr val="dk1"/>
                </a:solidFill>
                <a:highlight>
                  <a:schemeClr val="lt1"/>
                </a:highlight>
                <a:latin typeface="Roboto"/>
                <a:ea typeface="Roboto"/>
                <a:cs typeface="Roboto"/>
                <a:sym typeface="Roboto"/>
              </a:rPr>
              <a:t>Prezentare: "Evaluation of the Space-time Effects of COVID-19 on Loans and Savings in Romania" de Ștefana Belbe </a:t>
            </a:r>
            <a:r>
              <a:rPr i="1" lang="en-US" sz="3963">
                <a:solidFill>
                  <a:schemeClr val="dk1"/>
                </a:solidFill>
                <a:highlight>
                  <a:schemeClr val="lt1"/>
                </a:highlight>
                <a:latin typeface="Trebuchet MS"/>
                <a:ea typeface="Trebuchet MS"/>
                <a:cs typeface="Trebuchet MS"/>
                <a:sym typeface="Trebuchet MS"/>
              </a:rPr>
              <a:t>Moldovan Darie, Andrieș Alin, Philipp Otto, Mare Codruța</a:t>
            </a:r>
            <a:endParaRPr sz="4363">
              <a:solidFill>
                <a:schemeClr val="dk1"/>
              </a:solidFill>
              <a:highlight>
                <a:schemeClr val="lt1"/>
              </a:highlight>
              <a:latin typeface="Roboto"/>
              <a:ea typeface="Roboto"/>
              <a:cs typeface="Roboto"/>
              <a:sym typeface="Roboto"/>
            </a:endParaRPr>
          </a:p>
          <a:p>
            <a:pPr indent="-293905" lvl="0" marL="457200" rtl="0" algn="just">
              <a:spcBef>
                <a:spcPts val="0"/>
              </a:spcBef>
              <a:spcAft>
                <a:spcPts val="0"/>
              </a:spcAft>
              <a:buClr>
                <a:schemeClr val="dk1"/>
              </a:buClr>
              <a:buSzPct val="94270"/>
              <a:buAutoNum type="arabicPeriod"/>
            </a:pPr>
            <a:r>
              <a:rPr lang="en-US" sz="4363">
                <a:solidFill>
                  <a:schemeClr val="dk1"/>
                </a:solidFill>
                <a:highlight>
                  <a:schemeClr val="lt1"/>
                </a:highlight>
                <a:latin typeface="Roboto"/>
                <a:ea typeface="Roboto"/>
                <a:cs typeface="Roboto"/>
                <a:sym typeface="Roboto"/>
              </a:rPr>
              <a:t>STAT of ML Conference - 5-6 octombrie 2023, Praga, Republica Cehă</a:t>
            </a:r>
            <a:endParaRPr sz="4363">
              <a:solidFill>
                <a:schemeClr val="dk1"/>
              </a:solidFill>
              <a:highlight>
                <a:schemeClr val="lt1"/>
              </a:highlight>
              <a:latin typeface="Roboto"/>
              <a:ea typeface="Roboto"/>
              <a:cs typeface="Roboto"/>
              <a:sym typeface="Roboto"/>
            </a:endParaRPr>
          </a:p>
          <a:p>
            <a:pPr indent="-293905" lvl="1" marL="914400" rtl="0" algn="just">
              <a:spcBef>
                <a:spcPts val="0"/>
              </a:spcBef>
              <a:spcAft>
                <a:spcPts val="0"/>
              </a:spcAft>
              <a:buClr>
                <a:schemeClr val="dk1"/>
              </a:buClr>
              <a:buSzPct val="94270"/>
              <a:buChar char="○"/>
            </a:pPr>
            <a:r>
              <a:rPr lang="en-US" sz="4363">
                <a:solidFill>
                  <a:schemeClr val="dk1"/>
                </a:solidFill>
                <a:highlight>
                  <a:schemeClr val="lt1"/>
                </a:highlight>
                <a:latin typeface="Roboto"/>
                <a:ea typeface="Roboto"/>
                <a:cs typeface="Roboto"/>
                <a:sym typeface="Roboto"/>
              </a:rPr>
              <a:t>Prezentări:</a:t>
            </a:r>
            <a:endParaRPr sz="4363">
              <a:solidFill>
                <a:schemeClr val="dk1"/>
              </a:solidFill>
              <a:highlight>
                <a:schemeClr val="lt1"/>
              </a:highlight>
              <a:latin typeface="Roboto"/>
              <a:ea typeface="Roboto"/>
              <a:cs typeface="Roboto"/>
              <a:sym typeface="Roboto"/>
            </a:endParaRPr>
          </a:p>
          <a:p>
            <a:pPr indent="-293905" lvl="2" marL="1371600" rtl="0" algn="just">
              <a:spcBef>
                <a:spcPts val="0"/>
              </a:spcBef>
              <a:spcAft>
                <a:spcPts val="0"/>
              </a:spcAft>
              <a:buClr>
                <a:schemeClr val="dk1"/>
              </a:buClr>
              <a:buSzPct val="94270"/>
              <a:buChar char="■"/>
            </a:pPr>
            <a:r>
              <a:rPr lang="en-US" sz="4363">
                <a:solidFill>
                  <a:schemeClr val="dk1"/>
                </a:solidFill>
                <a:highlight>
                  <a:schemeClr val="lt1"/>
                </a:highlight>
                <a:latin typeface="Roboto"/>
                <a:ea typeface="Roboto"/>
                <a:cs typeface="Roboto"/>
                <a:sym typeface="Roboto"/>
              </a:rPr>
              <a:t>"Robustified Markowitz approach for diversified portfolios with crypto-assets" de Daniel Traian Pele et al.</a:t>
            </a:r>
            <a:endParaRPr sz="4363">
              <a:solidFill>
                <a:schemeClr val="dk1"/>
              </a:solidFill>
              <a:highlight>
                <a:schemeClr val="lt1"/>
              </a:highlight>
              <a:latin typeface="Roboto"/>
              <a:ea typeface="Roboto"/>
              <a:cs typeface="Roboto"/>
              <a:sym typeface="Roboto"/>
            </a:endParaRPr>
          </a:p>
          <a:p>
            <a:pPr indent="-293905" lvl="2" marL="1371600" rtl="0" algn="just">
              <a:spcBef>
                <a:spcPts val="0"/>
              </a:spcBef>
              <a:spcAft>
                <a:spcPts val="0"/>
              </a:spcAft>
              <a:buClr>
                <a:schemeClr val="dk1"/>
              </a:buClr>
              <a:buSzPct val="94270"/>
              <a:buChar char="■"/>
            </a:pPr>
            <a:r>
              <a:rPr lang="en-US" sz="4363">
                <a:solidFill>
                  <a:schemeClr val="dk1"/>
                </a:solidFill>
                <a:highlight>
                  <a:schemeClr val="lt1"/>
                </a:highlight>
                <a:latin typeface="Roboto"/>
                <a:ea typeface="Roboto"/>
                <a:cs typeface="Roboto"/>
                <a:sym typeface="Roboto"/>
              </a:rPr>
              <a:t>"Data Science for a math less Digital Society" de WK Härdle</a:t>
            </a:r>
            <a:endParaRPr sz="4363">
              <a:solidFill>
                <a:schemeClr val="dk1"/>
              </a:solidFill>
              <a:highlight>
                <a:schemeClr val="lt1"/>
              </a:highlight>
              <a:latin typeface="Roboto"/>
              <a:ea typeface="Roboto"/>
              <a:cs typeface="Roboto"/>
              <a:sym typeface="Roboto"/>
            </a:endParaRPr>
          </a:p>
          <a:p>
            <a:pPr indent="-297874" lvl="0" marL="457200" rtl="0" algn="just">
              <a:spcBef>
                <a:spcPts val="0"/>
              </a:spcBef>
              <a:spcAft>
                <a:spcPts val="0"/>
              </a:spcAft>
              <a:buClr>
                <a:schemeClr val="dk1"/>
              </a:buClr>
              <a:buSzPct val="100000"/>
              <a:buFont typeface="Roboto"/>
              <a:buAutoNum type="arabicPeriod"/>
            </a:pPr>
            <a:r>
              <a:rPr lang="en-US" sz="4363">
                <a:solidFill>
                  <a:schemeClr val="dk1"/>
                </a:solidFill>
                <a:highlight>
                  <a:schemeClr val="lt1"/>
                </a:highlight>
                <a:latin typeface="Roboto"/>
                <a:ea typeface="Roboto"/>
                <a:cs typeface="Roboto"/>
                <a:sym typeface="Roboto"/>
              </a:rPr>
              <a:t>"Unleash Your Potential with GenAI" - 23 aprilie 2024, FSEGA - UBB, Cluj-Napoca, România</a:t>
            </a:r>
            <a:endParaRPr sz="4363">
              <a:solidFill>
                <a:schemeClr val="dk1"/>
              </a:solidFill>
              <a:highlight>
                <a:schemeClr val="lt1"/>
              </a:highlight>
              <a:latin typeface="Roboto"/>
              <a:ea typeface="Roboto"/>
              <a:cs typeface="Roboto"/>
              <a:sym typeface="Roboto"/>
            </a:endParaRPr>
          </a:p>
          <a:p>
            <a:pPr indent="-297874" lvl="0" marL="457200" rtl="0" algn="just">
              <a:spcBef>
                <a:spcPts val="0"/>
              </a:spcBef>
              <a:spcAft>
                <a:spcPts val="0"/>
              </a:spcAft>
              <a:buClr>
                <a:schemeClr val="dk1"/>
              </a:buClr>
              <a:buSzPct val="100000"/>
              <a:buFont typeface="Roboto"/>
              <a:buAutoNum type="arabicPeriod"/>
            </a:pPr>
            <a:r>
              <a:rPr lang="en-US" sz="4363">
                <a:solidFill>
                  <a:schemeClr val="dk1"/>
                </a:solidFill>
                <a:highlight>
                  <a:schemeClr val="lt1"/>
                </a:highlight>
                <a:latin typeface="Roboto"/>
                <a:ea typeface="Roboto"/>
                <a:cs typeface="Roboto"/>
                <a:sym typeface="Roboto"/>
              </a:rPr>
              <a:t>Meet FinAI COST Action! [Eveniment Hibrid] - 22 aprilie 2024, Endava Cluj-Napoca, România</a:t>
            </a:r>
            <a:endParaRPr sz="4363">
              <a:solidFill>
                <a:schemeClr val="dk1"/>
              </a:solidFill>
              <a:highlight>
                <a:schemeClr val="lt1"/>
              </a:highlight>
              <a:latin typeface="Roboto"/>
              <a:ea typeface="Roboto"/>
              <a:cs typeface="Roboto"/>
              <a:sym typeface="Roboto"/>
            </a:endParaRPr>
          </a:p>
          <a:p>
            <a:pPr indent="-297874" lvl="1" marL="914400" rtl="0" algn="just">
              <a:spcBef>
                <a:spcPts val="0"/>
              </a:spcBef>
              <a:spcAft>
                <a:spcPts val="0"/>
              </a:spcAft>
              <a:buClr>
                <a:schemeClr val="dk1"/>
              </a:buClr>
              <a:buSzPct val="100000"/>
              <a:buFont typeface="Roboto"/>
              <a:buChar char="○"/>
            </a:pPr>
            <a:r>
              <a:rPr lang="en-US" sz="4363">
                <a:solidFill>
                  <a:schemeClr val="dk1"/>
                </a:solidFill>
                <a:highlight>
                  <a:schemeClr val="lt1"/>
                </a:highlight>
                <a:latin typeface="Roboto"/>
                <a:ea typeface="Roboto"/>
                <a:cs typeface="Roboto"/>
                <a:sym typeface="Roboto"/>
              </a:rPr>
              <a:t>Prezentatori: Ștefana Belbe, Codruța Mare, Joerg Osterrieder</a:t>
            </a:r>
            <a:endParaRPr sz="4363">
              <a:solidFill>
                <a:schemeClr val="dk1"/>
              </a:solidFill>
              <a:highlight>
                <a:schemeClr val="lt1"/>
              </a:highlight>
              <a:latin typeface="Roboto"/>
              <a:ea typeface="Roboto"/>
              <a:cs typeface="Roboto"/>
              <a:sym typeface="Roboto"/>
            </a:endParaRPr>
          </a:p>
          <a:p>
            <a:pPr indent="-297874" lvl="1" marL="914400" rtl="0" algn="just">
              <a:spcBef>
                <a:spcPts val="0"/>
              </a:spcBef>
              <a:spcAft>
                <a:spcPts val="0"/>
              </a:spcAft>
              <a:buClr>
                <a:schemeClr val="dk1"/>
              </a:buClr>
              <a:buSzPct val="100000"/>
              <a:buFont typeface="Roboto"/>
              <a:buChar char="○"/>
            </a:pPr>
            <a:r>
              <a:rPr lang="en-US" sz="4363">
                <a:solidFill>
                  <a:schemeClr val="dk1"/>
                </a:solidFill>
                <a:highlight>
                  <a:schemeClr val="lt1"/>
                </a:highlight>
                <a:latin typeface="Roboto"/>
                <a:ea typeface="Roboto"/>
                <a:cs typeface="Roboto"/>
                <a:sym typeface="Roboto"/>
              </a:rPr>
              <a:t>Audiență: 120 de participanți din peste 10 țări</a:t>
            </a:r>
            <a:endParaRPr sz="4363">
              <a:solidFill>
                <a:schemeClr val="dk1"/>
              </a:solidFill>
              <a:highlight>
                <a:schemeClr val="lt1"/>
              </a:highlight>
              <a:latin typeface="Roboto"/>
              <a:ea typeface="Roboto"/>
              <a:cs typeface="Roboto"/>
              <a:sym typeface="Roboto"/>
            </a:endParaRPr>
          </a:p>
          <a:p>
            <a:pPr indent="-293905" lvl="0" marL="457200" rtl="0" algn="just">
              <a:spcBef>
                <a:spcPts val="0"/>
              </a:spcBef>
              <a:spcAft>
                <a:spcPts val="0"/>
              </a:spcAft>
              <a:buClr>
                <a:schemeClr val="dk1"/>
              </a:buClr>
              <a:buSzPct val="94270"/>
              <a:buAutoNum type="arabicPeriod"/>
            </a:pPr>
            <a:r>
              <a:rPr lang="en-US" sz="4363">
                <a:solidFill>
                  <a:schemeClr val="dk1"/>
                </a:solidFill>
                <a:highlight>
                  <a:schemeClr val="lt1"/>
                </a:highlight>
                <a:latin typeface="Roboto"/>
                <a:ea typeface="Roboto"/>
                <a:cs typeface="Roboto"/>
                <a:sym typeface="Roboto"/>
              </a:rPr>
              <a:t>"Ethics, Fincrime and Cybersecurity - a Stakeholders Approach" - 24-25 aprilie 2024, Cluj-Napoca, România</a:t>
            </a:r>
            <a:r>
              <a:rPr lang="en-US" sz="4363">
                <a:solidFill>
                  <a:schemeClr val="dk1"/>
                </a:solidFill>
                <a:highlight>
                  <a:schemeClr val="lt1"/>
                </a:highlight>
                <a:latin typeface="Roboto"/>
                <a:ea typeface="Roboto"/>
                <a:cs typeface="Roboto"/>
                <a:sym typeface="Roboto"/>
              </a:rPr>
              <a:t> </a:t>
            </a:r>
            <a:endParaRPr sz="4363">
              <a:solidFill>
                <a:schemeClr val="dk1"/>
              </a:solidFill>
              <a:highlight>
                <a:schemeClr val="lt1"/>
              </a:highlight>
              <a:latin typeface="Roboto"/>
              <a:ea typeface="Roboto"/>
              <a:cs typeface="Roboto"/>
              <a:sym typeface="Roboto"/>
            </a:endParaRPr>
          </a:p>
          <a:p>
            <a:pPr indent="-283735" lvl="2" marL="1371600" rtl="0" algn="just">
              <a:spcBef>
                <a:spcPts val="0"/>
              </a:spcBef>
              <a:spcAft>
                <a:spcPts val="0"/>
              </a:spcAft>
              <a:buClr>
                <a:schemeClr val="dk1"/>
              </a:buClr>
              <a:buSzPct val="100000"/>
              <a:buFont typeface="Trebuchet MS"/>
              <a:buChar char="■"/>
            </a:pPr>
            <a:r>
              <a:rPr i="1" lang="en-US" sz="3473">
                <a:solidFill>
                  <a:schemeClr val="dk1"/>
                </a:solidFill>
                <a:latin typeface="Trebuchet MS"/>
                <a:ea typeface="Trebuchet MS"/>
                <a:cs typeface="Trebuchet MS"/>
                <a:sym typeface="Trebuchet MS"/>
              </a:rPr>
              <a:t>COST Action CA19130 Fintech and Artificial Intelligence in Finance - invited COST to represent the FinAI Action in Endava - a multinational corporation, audience reached to 120 attendees from 10+countries (Romania, Moldavia, UK, Germany, Slovenia, North Macedonia, Colombia, the US, Argentina, Bulgaria, Denmark, Bosnia and Herzegovina, Poland, Switzerland, etc.), Ștefana Belbe (co-host), Codruța Mare (invited presenter), Joerg Osterrieder (invited presenter)</a:t>
            </a:r>
            <a:endParaRPr i="1" sz="3473">
              <a:solidFill>
                <a:schemeClr val="dk1"/>
              </a:solidFill>
              <a:latin typeface="Trebuchet MS"/>
              <a:ea typeface="Trebuchet MS"/>
              <a:cs typeface="Trebuchet MS"/>
              <a:sym typeface="Trebuchet MS"/>
            </a:endParaRPr>
          </a:p>
          <a:p>
            <a:pPr indent="0" lvl="0" marL="0" rtl="0" algn="l">
              <a:spcBef>
                <a:spcPts val="0"/>
              </a:spcBef>
              <a:spcAft>
                <a:spcPts val="0"/>
              </a:spcAft>
              <a:buNone/>
            </a:pPr>
            <a:r>
              <a:t/>
            </a:r>
            <a:endParaRPr i="1" sz="950">
              <a:solidFill>
                <a:schemeClr val="dk1"/>
              </a:solidFill>
              <a:latin typeface="Trebuchet MS"/>
              <a:ea typeface="Trebuchet MS"/>
              <a:cs typeface="Trebuchet MS"/>
              <a:sym typeface="Trebuchet MS"/>
            </a:endParaRPr>
          </a:p>
          <a:p>
            <a:pPr indent="-278824" lvl="2" marL="1371600" rtl="0" algn="just">
              <a:spcBef>
                <a:spcPts val="0"/>
              </a:spcBef>
              <a:spcAft>
                <a:spcPts val="0"/>
              </a:spcAft>
              <a:buClr>
                <a:schemeClr val="dk1"/>
              </a:buClr>
              <a:buSzPct val="100000"/>
              <a:buFont typeface="Roboto"/>
              <a:buChar char="■"/>
            </a:pPr>
            <a:r>
              <a:t/>
            </a:r>
            <a:endParaRPr sz="3163">
              <a:solidFill>
                <a:schemeClr val="dk1"/>
              </a:solidFill>
              <a:highlight>
                <a:schemeClr val="lt1"/>
              </a:highlight>
              <a:latin typeface="Roboto"/>
              <a:ea typeface="Roboto"/>
              <a:cs typeface="Roboto"/>
              <a:sym typeface="Roboto"/>
            </a:endParaRPr>
          </a:p>
          <a:p>
            <a:pPr indent="0" lvl="0" marL="0" rtl="0" algn="just">
              <a:spcBef>
                <a:spcPts val="1200"/>
              </a:spcBef>
              <a:spcAft>
                <a:spcPts val="0"/>
              </a:spcAft>
              <a:buNone/>
            </a:pPr>
            <a:r>
              <a:t/>
            </a:r>
            <a:endParaRPr sz="1350">
              <a:solidFill>
                <a:schemeClr val="dk1"/>
              </a:solidFill>
              <a:highlight>
                <a:srgbClr val="F7F7F7"/>
              </a:highlight>
              <a:latin typeface="Roboto"/>
              <a:ea typeface="Roboto"/>
              <a:cs typeface="Roboto"/>
              <a:sym typeface="Roboto"/>
            </a:endParaRPr>
          </a:p>
          <a:p>
            <a:pPr indent="0" lvl="0" marL="0" rtl="0" algn="just">
              <a:spcBef>
                <a:spcPts val="1200"/>
              </a:spcBef>
              <a:spcAft>
                <a:spcPts val="0"/>
              </a:spcAft>
              <a:buNone/>
            </a:pPr>
            <a:r>
              <a:t/>
            </a:r>
            <a:endParaRPr sz="1350">
              <a:solidFill>
                <a:schemeClr val="dk1"/>
              </a:solidFill>
              <a:highlight>
                <a:srgbClr val="F7F7F7"/>
              </a:highlight>
              <a:latin typeface="Roboto"/>
              <a:ea typeface="Roboto"/>
              <a:cs typeface="Roboto"/>
              <a:sym typeface="Roboto"/>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g2ec95baf7f7_0_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US"/>
              <a:t>Events</a:t>
            </a:r>
            <a:endParaRPr/>
          </a:p>
        </p:txBody>
      </p:sp>
      <p:sp>
        <p:nvSpPr>
          <p:cNvPr id="97" name="Google Shape;97;g2ec95baf7f7_0_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14325" lvl="0" marL="457200" rtl="0" algn="l">
              <a:spcBef>
                <a:spcPts val="0"/>
              </a:spcBef>
              <a:spcAft>
                <a:spcPts val="0"/>
              </a:spcAft>
              <a:buClr>
                <a:schemeClr val="dk1"/>
              </a:buClr>
              <a:buSzPts val="1350"/>
              <a:buFont typeface="Roboto"/>
              <a:buAutoNum type="arabicPeriod"/>
            </a:pPr>
            <a:r>
              <a:rPr lang="en-US" sz="1350">
                <a:solidFill>
                  <a:schemeClr val="dk1"/>
                </a:solidFill>
                <a:highlight>
                  <a:schemeClr val="lt1"/>
                </a:highlight>
                <a:latin typeface="Roboto"/>
                <a:ea typeface="Roboto"/>
                <a:cs typeface="Roboto"/>
                <a:sym typeface="Roboto"/>
              </a:rPr>
              <a:t>Diversity Challenges for a Sustainable FinTech, 13-14 April 2023, Pavia, Italy</a:t>
            </a:r>
            <a:endParaRPr sz="1350">
              <a:solidFill>
                <a:schemeClr val="dk1"/>
              </a:solidFill>
              <a:highlight>
                <a:schemeClr val="lt1"/>
              </a:highlight>
              <a:latin typeface="Roboto"/>
              <a:ea typeface="Roboto"/>
              <a:cs typeface="Roboto"/>
              <a:sym typeface="Roboto"/>
            </a:endParaRPr>
          </a:p>
          <a:p>
            <a:pPr indent="-314325" lvl="1" marL="914400" rtl="0" algn="l">
              <a:spcBef>
                <a:spcPts val="0"/>
              </a:spcBef>
              <a:spcAft>
                <a:spcPts val="0"/>
              </a:spcAft>
              <a:buClr>
                <a:schemeClr val="dk1"/>
              </a:buClr>
              <a:buSzPts val="1350"/>
              <a:buFont typeface="Roboto"/>
              <a:buChar char="●"/>
            </a:pPr>
            <a:r>
              <a:rPr lang="en-US" sz="1350">
                <a:solidFill>
                  <a:schemeClr val="dk1"/>
                </a:solidFill>
                <a:highlight>
                  <a:schemeClr val="lt1"/>
                </a:highlight>
                <a:latin typeface="Roboto"/>
                <a:ea typeface="Roboto"/>
                <a:cs typeface="Roboto"/>
                <a:sym typeface="Roboto"/>
              </a:rPr>
              <a:t>Presentation: "Why are Women more uncertain than Men? Could knowledge on the topic be a factor?" by Ioana Coita, Maria Iannario, Ștefana Belbe, Codruța Mare</a:t>
            </a:r>
            <a:endParaRPr sz="1350">
              <a:solidFill>
                <a:schemeClr val="dk1"/>
              </a:solidFill>
              <a:highlight>
                <a:schemeClr val="lt1"/>
              </a:highlight>
              <a:latin typeface="Roboto"/>
              <a:ea typeface="Roboto"/>
              <a:cs typeface="Roboto"/>
              <a:sym typeface="Roboto"/>
            </a:endParaRPr>
          </a:p>
          <a:p>
            <a:pPr indent="-314325" lvl="0" marL="457200" rtl="0" algn="l">
              <a:spcBef>
                <a:spcPts val="0"/>
              </a:spcBef>
              <a:spcAft>
                <a:spcPts val="0"/>
              </a:spcAft>
              <a:buClr>
                <a:schemeClr val="dk1"/>
              </a:buClr>
              <a:buSzPts val="1350"/>
              <a:buFont typeface="Roboto"/>
              <a:buAutoNum type="arabicPeriod"/>
            </a:pPr>
            <a:r>
              <a:rPr lang="en-US" sz="1350">
                <a:solidFill>
                  <a:schemeClr val="dk1"/>
                </a:solidFill>
                <a:highlight>
                  <a:schemeClr val="lt1"/>
                </a:highlight>
                <a:latin typeface="Roboto"/>
                <a:ea typeface="Roboto"/>
                <a:cs typeface="Roboto"/>
                <a:sym typeface="Roboto"/>
              </a:rPr>
              <a:t>FinTech and AI in Finance Training School, 12-16 June 2023, Enschede, Netherlands</a:t>
            </a:r>
            <a:endParaRPr sz="1350">
              <a:solidFill>
                <a:schemeClr val="dk1"/>
              </a:solidFill>
              <a:highlight>
                <a:schemeClr val="lt1"/>
              </a:highlight>
              <a:latin typeface="Roboto"/>
              <a:ea typeface="Roboto"/>
              <a:cs typeface="Roboto"/>
              <a:sym typeface="Roboto"/>
            </a:endParaRPr>
          </a:p>
          <a:p>
            <a:pPr indent="-314325" lvl="1" marL="914400" rtl="0" algn="l">
              <a:spcBef>
                <a:spcPts val="0"/>
              </a:spcBef>
              <a:spcAft>
                <a:spcPts val="0"/>
              </a:spcAft>
              <a:buClr>
                <a:schemeClr val="dk1"/>
              </a:buClr>
              <a:buSzPts val="1350"/>
              <a:buFont typeface="Roboto"/>
              <a:buChar char="●"/>
            </a:pPr>
            <a:r>
              <a:rPr lang="en-US" sz="1350">
                <a:solidFill>
                  <a:schemeClr val="dk1"/>
                </a:solidFill>
                <a:highlight>
                  <a:schemeClr val="lt1"/>
                </a:highlight>
                <a:latin typeface="Roboto"/>
                <a:ea typeface="Roboto"/>
                <a:cs typeface="Roboto"/>
                <a:sym typeface="Roboto"/>
              </a:rPr>
              <a:t>Presentation: "Mining tax-payers' opinions in predicting the trustworthiness of the fiscal system" by Ștefana Belbe, Ioana Coita, Codruța Mare, Joerg Osterrieder, Christian Hopp</a:t>
            </a:r>
            <a:endParaRPr sz="1350">
              <a:solidFill>
                <a:schemeClr val="dk1"/>
              </a:solidFill>
              <a:highlight>
                <a:schemeClr val="lt1"/>
              </a:highlight>
              <a:latin typeface="Roboto"/>
              <a:ea typeface="Roboto"/>
              <a:cs typeface="Roboto"/>
              <a:sym typeface="Roboto"/>
            </a:endParaRPr>
          </a:p>
          <a:p>
            <a:pPr indent="-314325" lvl="0" marL="457200" rtl="0" algn="l">
              <a:spcBef>
                <a:spcPts val="0"/>
              </a:spcBef>
              <a:spcAft>
                <a:spcPts val="0"/>
              </a:spcAft>
              <a:buClr>
                <a:schemeClr val="dk1"/>
              </a:buClr>
              <a:buSzPts val="1350"/>
              <a:buFont typeface="Roboto"/>
              <a:buAutoNum type="arabicPeriod"/>
            </a:pPr>
            <a:r>
              <a:rPr lang="en-US" sz="1350">
                <a:solidFill>
                  <a:schemeClr val="dk1"/>
                </a:solidFill>
                <a:highlight>
                  <a:schemeClr val="lt1"/>
                </a:highlight>
                <a:latin typeface="Roboto"/>
                <a:ea typeface="Roboto"/>
                <a:cs typeface="Roboto"/>
                <a:sym typeface="Roboto"/>
              </a:rPr>
              <a:t>Ethical AI and Data Protection in Finance and Beyond, 3-4 September 2023, Horta, Azores Islands, Portugal</a:t>
            </a:r>
            <a:endParaRPr sz="1350">
              <a:solidFill>
                <a:schemeClr val="dk1"/>
              </a:solidFill>
              <a:highlight>
                <a:schemeClr val="lt1"/>
              </a:highlight>
              <a:latin typeface="Roboto"/>
              <a:ea typeface="Roboto"/>
              <a:cs typeface="Roboto"/>
              <a:sym typeface="Roboto"/>
            </a:endParaRPr>
          </a:p>
          <a:p>
            <a:pPr indent="-314325" lvl="1" marL="914400" rtl="0" algn="l">
              <a:spcBef>
                <a:spcPts val="0"/>
              </a:spcBef>
              <a:spcAft>
                <a:spcPts val="0"/>
              </a:spcAft>
              <a:buClr>
                <a:schemeClr val="dk1"/>
              </a:buClr>
              <a:buSzPts val="1350"/>
              <a:buFont typeface="Roboto"/>
              <a:buChar char="●"/>
            </a:pPr>
            <a:r>
              <a:rPr lang="en-US" sz="1350">
                <a:solidFill>
                  <a:schemeClr val="dk1"/>
                </a:solidFill>
                <a:highlight>
                  <a:schemeClr val="lt1"/>
                </a:highlight>
                <a:latin typeface="Roboto"/>
                <a:ea typeface="Roboto"/>
                <a:cs typeface="Roboto"/>
                <a:sym typeface="Roboto"/>
              </a:rPr>
              <a:t>Presentation: "Extraction Using Transformers - How we enabled AI Transparency" by Ștefana Belbe, Daniel Susanu, Andrada Vulpe</a:t>
            </a:r>
            <a:endParaRPr sz="1350">
              <a:solidFill>
                <a:schemeClr val="dk1"/>
              </a:solidFill>
              <a:highlight>
                <a:schemeClr val="lt1"/>
              </a:highlight>
              <a:latin typeface="Roboto"/>
              <a:ea typeface="Roboto"/>
              <a:cs typeface="Roboto"/>
              <a:sym typeface="Roboto"/>
            </a:endParaRPr>
          </a:p>
          <a:p>
            <a:pPr indent="0" lvl="0" marL="0" rtl="0" algn="l">
              <a:spcBef>
                <a:spcPts val="0"/>
              </a:spcBef>
              <a:spcAft>
                <a:spcPts val="0"/>
              </a:spcAft>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g2ec95baf7f7_0_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Clr>
                <a:schemeClr val="dk1"/>
              </a:buClr>
              <a:buSzPct val="111111"/>
              <a:buFont typeface="Arial"/>
              <a:buNone/>
            </a:pPr>
            <a:r>
              <a:rPr lang="en-US"/>
              <a:t>Events</a:t>
            </a:r>
            <a:endParaRPr/>
          </a:p>
        </p:txBody>
      </p:sp>
      <p:sp>
        <p:nvSpPr>
          <p:cNvPr id="103" name="Google Shape;103;g2ec95baf7f7_0_8"/>
          <p:cNvSpPr txBox="1"/>
          <p:nvPr>
            <p:ph idx="1" type="body"/>
          </p:nvPr>
        </p:nvSpPr>
        <p:spPr>
          <a:xfrm>
            <a:off x="311700" y="1017725"/>
            <a:ext cx="8520600" cy="4026600"/>
          </a:xfrm>
          <a:prstGeom prst="rect">
            <a:avLst/>
          </a:prstGeom>
        </p:spPr>
        <p:txBody>
          <a:bodyPr anchorCtr="0" anchor="t" bIns="91425" lIns="91425" spcFirstLastPara="1" rIns="91425" wrap="square" tIns="91425">
            <a:normAutofit fontScale="25000" lnSpcReduction="20000"/>
          </a:bodyPr>
          <a:lstStyle/>
          <a:p>
            <a:pPr indent="0" lvl="0" marL="457200" rtl="0" algn="l">
              <a:spcBef>
                <a:spcPts val="0"/>
              </a:spcBef>
              <a:spcAft>
                <a:spcPts val="0"/>
              </a:spcAft>
              <a:buNone/>
            </a:pPr>
            <a:r>
              <a:t/>
            </a:r>
            <a:endParaRPr sz="4225">
              <a:solidFill>
                <a:schemeClr val="dk1"/>
              </a:solidFill>
              <a:highlight>
                <a:schemeClr val="lt1"/>
              </a:highlight>
              <a:latin typeface="Trebuchet MS"/>
              <a:ea typeface="Trebuchet MS"/>
              <a:cs typeface="Trebuchet MS"/>
              <a:sym typeface="Trebuchet MS"/>
            </a:endParaRPr>
          </a:p>
          <a:p>
            <a:pPr indent="-295687" lvl="0" marL="457200" rtl="0" algn="l">
              <a:spcBef>
                <a:spcPts val="0"/>
              </a:spcBef>
              <a:spcAft>
                <a:spcPts val="0"/>
              </a:spcAft>
              <a:buClr>
                <a:schemeClr val="dk1"/>
              </a:buClr>
              <a:buSzPct val="100000"/>
              <a:buFont typeface="Trebuchet MS"/>
              <a:buAutoNum type="arabicPeriod"/>
            </a:pPr>
            <a:r>
              <a:rPr lang="en-US" sz="4225">
                <a:solidFill>
                  <a:schemeClr val="dk1"/>
                </a:solidFill>
                <a:highlight>
                  <a:schemeClr val="lt1"/>
                </a:highlight>
                <a:latin typeface="Trebuchet MS"/>
                <a:ea typeface="Trebuchet MS"/>
                <a:cs typeface="Trebuchet MS"/>
                <a:sym typeface="Trebuchet MS"/>
              </a:rPr>
              <a:t>The 16th International Conference of the ERCIM WG on Computational and Methodological Statistics (CMStatistics), 16-18 December 2023, Berlin, Germany</a:t>
            </a:r>
            <a:endParaRPr sz="4225">
              <a:solidFill>
                <a:schemeClr val="dk1"/>
              </a:solidFill>
              <a:highlight>
                <a:schemeClr val="lt1"/>
              </a:highlight>
              <a:latin typeface="Trebuchet MS"/>
              <a:ea typeface="Trebuchet MS"/>
              <a:cs typeface="Trebuchet MS"/>
              <a:sym typeface="Trebuchet MS"/>
            </a:endParaRPr>
          </a:p>
          <a:p>
            <a:pPr indent="-295687" lvl="1" marL="914400" rtl="0" algn="l">
              <a:spcBef>
                <a:spcPts val="0"/>
              </a:spcBef>
              <a:spcAft>
                <a:spcPts val="0"/>
              </a:spcAft>
              <a:buClr>
                <a:schemeClr val="dk1"/>
              </a:buClr>
              <a:buSzPct val="100000"/>
              <a:buFont typeface="Trebuchet MS"/>
              <a:buChar char="●"/>
            </a:pPr>
            <a:r>
              <a:rPr lang="en-US" sz="4225">
                <a:solidFill>
                  <a:schemeClr val="dk1"/>
                </a:solidFill>
                <a:highlight>
                  <a:schemeClr val="lt1"/>
                </a:highlight>
                <a:latin typeface="Trebuchet MS"/>
                <a:ea typeface="Trebuchet MS"/>
                <a:cs typeface="Trebuchet MS"/>
                <a:sym typeface="Trebuchet MS"/>
              </a:rPr>
              <a:t>Organized invited session: "Advanced Statistical Modelling for Artificial Intelligence and Finance"</a:t>
            </a:r>
            <a:endParaRPr sz="4225">
              <a:solidFill>
                <a:schemeClr val="dk1"/>
              </a:solidFill>
              <a:highlight>
                <a:schemeClr val="lt1"/>
              </a:highlight>
              <a:latin typeface="Trebuchet MS"/>
              <a:ea typeface="Trebuchet MS"/>
              <a:cs typeface="Trebuchet MS"/>
              <a:sym typeface="Trebuchet MS"/>
            </a:endParaRPr>
          </a:p>
          <a:p>
            <a:pPr indent="-256215" lvl="1" marL="914400" rtl="0" algn="l">
              <a:spcBef>
                <a:spcPts val="0"/>
              </a:spcBef>
              <a:spcAft>
                <a:spcPts val="0"/>
              </a:spcAft>
              <a:buClr>
                <a:schemeClr val="dk1"/>
              </a:buClr>
              <a:buSzPct val="44416"/>
              <a:buFont typeface="Trebuchet MS"/>
              <a:buChar char="●"/>
            </a:pPr>
            <a:r>
              <a:rPr i="1" lang="en-US" sz="3916">
                <a:solidFill>
                  <a:schemeClr val="dk1"/>
                </a:solidFill>
                <a:latin typeface="Trebuchet MS"/>
                <a:ea typeface="Trebuchet MS"/>
                <a:cs typeface="Trebuchet MS"/>
                <a:sym typeface="Trebuchet MS"/>
              </a:rPr>
              <a:t>O</a:t>
            </a:r>
            <a:r>
              <a:rPr i="1" lang="en-US" sz="3916">
                <a:solidFill>
                  <a:schemeClr val="dk1"/>
                </a:solidFill>
                <a:latin typeface="Trebuchet MS"/>
                <a:ea typeface="Trebuchet MS"/>
                <a:cs typeface="Trebuchet MS"/>
                <a:sym typeface="Trebuchet MS"/>
              </a:rPr>
              <a:t>rganized and presented within the invited session on Advanced Statistical Modelling for Artificial Intelligence and Finance </a:t>
            </a:r>
            <a:r>
              <a:rPr i="1" lang="en-US" sz="3966">
                <a:solidFill>
                  <a:schemeClr val="dk1"/>
                </a:solidFill>
                <a:highlight>
                  <a:schemeClr val="lt1"/>
                </a:highlight>
                <a:latin typeface="Trebuchet MS"/>
                <a:ea typeface="Trebuchet MS"/>
                <a:cs typeface="Trebuchet MS"/>
                <a:sym typeface="Trebuchet MS"/>
              </a:rPr>
              <a:t>during which were presented contributions from the members of the action Codruta Mare (organiser), Iannario Maria (organiser)</a:t>
            </a:r>
            <a:endParaRPr i="1" sz="3966">
              <a:solidFill>
                <a:schemeClr val="dk1"/>
              </a:solidFill>
              <a:highlight>
                <a:schemeClr val="lt1"/>
              </a:highlight>
              <a:latin typeface="Trebuchet MS"/>
              <a:ea typeface="Trebuchet MS"/>
              <a:cs typeface="Trebuchet MS"/>
              <a:sym typeface="Trebuchet MS"/>
            </a:endParaRPr>
          </a:p>
          <a:p>
            <a:pPr indent="-291567" lvl="1" marL="914400" rtl="0" algn="l">
              <a:spcBef>
                <a:spcPts val="0"/>
              </a:spcBef>
              <a:spcAft>
                <a:spcPts val="0"/>
              </a:spcAft>
              <a:buClr>
                <a:schemeClr val="dk1"/>
              </a:buClr>
              <a:buSzPct val="100000"/>
              <a:buFont typeface="Trebuchet MS"/>
              <a:buChar char="●"/>
            </a:pPr>
            <a:r>
              <a:rPr i="1" lang="en-US" sz="3966">
                <a:solidFill>
                  <a:schemeClr val="dk1"/>
                </a:solidFill>
                <a:highlight>
                  <a:schemeClr val="lt1"/>
                </a:highlight>
                <a:latin typeface="Trebuchet MS"/>
                <a:ea typeface="Trebuchet MS"/>
                <a:cs typeface="Trebuchet MS"/>
                <a:sym typeface="Trebuchet MS"/>
              </a:rPr>
              <a:t>Information Extraction Using Transformers, Ștefana Belbe (presenter), Daniel Susanu, Andrada Vulpe</a:t>
            </a:r>
            <a:endParaRPr i="1" sz="3966">
              <a:solidFill>
                <a:schemeClr val="dk1"/>
              </a:solidFill>
              <a:highlight>
                <a:schemeClr val="lt1"/>
              </a:highlight>
              <a:latin typeface="Trebuchet MS"/>
              <a:ea typeface="Trebuchet MS"/>
              <a:cs typeface="Trebuchet MS"/>
              <a:sym typeface="Trebuchet MS"/>
            </a:endParaRPr>
          </a:p>
          <a:p>
            <a:pPr indent="-244475" lvl="1" marL="914400" rtl="0" algn="l">
              <a:spcBef>
                <a:spcPts val="0"/>
              </a:spcBef>
              <a:spcAft>
                <a:spcPts val="0"/>
              </a:spcAft>
              <a:buClr>
                <a:schemeClr val="dk1"/>
              </a:buClr>
              <a:buSzPct val="25211"/>
              <a:buFont typeface="Arial"/>
              <a:buChar char="●"/>
            </a:pPr>
            <a:r>
              <a:rPr i="1" lang="en-US" sz="3966">
                <a:solidFill>
                  <a:schemeClr val="dk1"/>
                </a:solidFill>
                <a:highlight>
                  <a:schemeClr val="lt1"/>
                </a:highlight>
                <a:latin typeface="Trebuchet MS"/>
                <a:ea typeface="Trebuchet MS"/>
                <a:cs typeface="Trebuchet MS"/>
                <a:sym typeface="Trebuchet MS"/>
              </a:rPr>
              <a:t>,</a:t>
            </a:r>
            <a:r>
              <a:rPr lang="en-US" sz="4016">
                <a:solidFill>
                  <a:schemeClr val="dk1"/>
                </a:solidFill>
                <a:highlight>
                  <a:schemeClr val="lt1"/>
                </a:highlight>
                <a:latin typeface="Trebuchet MS"/>
                <a:ea typeface="Trebuchet MS"/>
                <a:cs typeface="Trebuchet MS"/>
                <a:sym typeface="Trebuchet MS"/>
              </a:rPr>
              <a:t>Navigating the Retail Landscape: Understanding Customer Behavior During the COVID-19 Pandemic and its Impact on Finance</a:t>
            </a:r>
            <a:r>
              <a:rPr i="1" lang="en-US" sz="3966">
                <a:solidFill>
                  <a:schemeClr val="dk1"/>
                </a:solidFill>
                <a:highlight>
                  <a:schemeClr val="lt1"/>
                </a:highlight>
                <a:latin typeface="Trebuchet MS"/>
                <a:ea typeface="Trebuchet MS"/>
                <a:cs typeface="Trebuchet MS"/>
                <a:sym typeface="Trebuchet MS"/>
              </a:rPr>
              <a:t>, Liana Stanca  (presenter)</a:t>
            </a:r>
            <a:endParaRPr sz="4705">
              <a:solidFill>
                <a:schemeClr val="dk1"/>
              </a:solidFill>
              <a:highlight>
                <a:schemeClr val="lt1"/>
              </a:highlight>
              <a:latin typeface="Trebuchet MS"/>
              <a:ea typeface="Trebuchet MS"/>
              <a:cs typeface="Trebuchet MS"/>
              <a:sym typeface="Trebuchet MS"/>
            </a:endParaRPr>
          </a:p>
          <a:p>
            <a:pPr indent="-295687" lvl="0" marL="457200" rtl="0" algn="l">
              <a:spcBef>
                <a:spcPts val="0"/>
              </a:spcBef>
              <a:spcAft>
                <a:spcPts val="0"/>
              </a:spcAft>
              <a:buClr>
                <a:schemeClr val="dk1"/>
              </a:buClr>
              <a:buSzPct val="100000"/>
              <a:buFont typeface="Trebuchet MS"/>
              <a:buAutoNum type="arabicPeriod"/>
            </a:pPr>
            <a:r>
              <a:rPr lang="en-US" sz="4225">
                <a:solidFill>
                  <a:schemeClr val="dk1"/>
                </a:solidFill>
                <a:highlight>
                  <a:schemeClr val="lt1"/>
                </a:highlight>
                <a:latin typeface="Trebuchet MS"/>
                <a:ea typeface="Trebuchet MS"/>
                <a:cs typeface="Trebuchet MS"/>
                <a:sym typeface="Trebuchet MS"/>
              </a:rPr>
              <a:t>RoFintech Awards Gala - launch of the Romanian and Bulgarian Fintech Report 2023, 12 April 2024, Bucharest, Romania</a:t>
            </a:r>
            <a:endParaRPr sz="4225">
              <a:solidFill>
                <a:schemeClr val="dk1"/>
              </a:solidFill>
              <a:highlight>
                <a:schemeClr val="lt1"/>
              </a:highlight>
              <a:latin typeface="Trebuchet MS"/>
              <a:ea typeface="Trebuchet MS"/>
              <a:cs typeface="Trebuchet MS"/>
              <a:sym typeface="Trebuchet MS"/>
            </a:endParaRPr>
          </a:p>
          <a:p>
            <a:pPr indent="-295687" lvl="0" marL="457200" rtl="0" algn="l">
              <a:spcBef>
                <a:spcPts val="0"/>
              </a:spcBef>
              <a:spcAft>
                <a:spcPts val="0"/>
              </a:spcAft>
              <a:buClr>
                <a:schemeClr val="dk1"/>
              </a:buClr>
              <a:buSzPct val="100000"/>
              <a:buFont typeface="Trebuchet MS"/>
              <a:buAutoNum type="arabicPeriod"/>
            </a:pPr>
            <a:r>
              <a:rPr lang="en-US" sz="4225">
                <a:solidFill>
                  <a:schemeClr val="dk1"/>
                </a:solidFill>
                <a:highlight>
                  <a:schemeClr val="lt1"/>
                </a:highlight>
                <a:latin typeface="Trebuchet MS"/>
                <a:ea typeface="Trebuchet MS"/>
                <a:cs typeface="Trebuchet MS"/>
                <a:sym typeface="Trebuchet MS"/>
              </a:rPr>
              <a:t>The Unchain Festival, 19-20 June 2024, Oradea, Romania</a:t>
            </a:r>
            <a:endParaRPr sz="4225">
              <a:solidFill>
                <a:schemeClr val="dk1"/>
              </a:solidFill>
              <a:highlight>
                <a:schemeClr val="lt1"/>
              </a:highlight>
              <a:latin typeface="Trebuchet MS"/>
              <a:ea typeface="Trebuchet MS"/>
              <a:cs typeface="Trebuchet MS"/>
              <a:sym typeface="Trebuchet MS"/>
            </a:endParaRPr>
          </a:p>
          <a:p>
            <a:pPr indent="-295687" lvl="1" marL="914400" rtl="0" algn="l">
              <a:spcBef>
                <a:spcPts val="0"/>
              </a:spcBef>
              <a:spcAft>
                <a:spcPts val="0"/>
              </a:spcAft>
              <a:buClr>
                <a:schemeClr val="dk1"/>
              </a:buClr>
              <a:buSzPct val="100000"/>
              <a:buFont typeface="Trebuchet MS"/>
              <a:buChar char="●"/>
            </a:pPr>
            <a:r>
              <a:rPr lang="en-US" sz="4225">
                <a:solidFill>
                  <a:schemeClr val="dk1"/>
                </a:solidFill>
                <a:highlight>
                  <a:schemeClr val="lt1"/>
                </a:highlight>
                <a:latin typeface="Trebuchet MS"/>
                <a:ea typeface="Trebuchet MS"/>
                <a:cs typeface="Trebuchet MS"/>
                <a:sym typeface="Trebuchet MS"/>
              </a:rPr>
              <a:t>Panel on FinTech and Academia, discussions related to the Romanian Fintech Report</a:t>
            </a:r>
            <a:endParaRPr sz="4225">
              <a:solidFill>
                <a:schemeClr val="dk1"/>
              </a:solidFill>
              <a:highlight>
                <a:schemeClr val="lt1"/>
              </a:highlight>
              <a:latin typeface="Trebuchet MS"/>
              <a:ea typeface="Trebuchet MS"/>
              <a:cs typeface="Trebuchet MS"/>
              <a:sym typeface="Trebuchet MS"/>
            </a:endParaRPr>
          </a:p>
          <a:p>
            <a:pPr indent="-301960" lvl="0" marL="457200" rtl="0" algn="l">
              <a:spcBef>
                <a:spcPts val="0"/>
              </a:spcBef>
              <a:spcAft>
                <a:spcPts val="0"/>
              </a:spcAft>
              <a:buClr>
                <a:schemeClr val="dk1"/>
              </a:buClr>
              <a:buSzPct val="100000"/>
              <a:buFont typeface="Trebuchet MS"/>
              <a:buAutoNum type="arabicPeriod"/>
            </a:pPr>
            <a:r>
              <a:rPr lang="en-US" sz="4621">
                <a:solidFill>
                  <a:schemeClr val="dk1"/>
                </a:solidFill>
                <a:highlight>
                  <a:schemeClr val="lt1"/>
                </a:highlight>
                <a:latin typeface="Trebuchet MS"/>
                <a:ea typeface="Trebuchet MS"/>
                <a:cs typeface="Trebuchet MS"/>
                <a:sym typeface="Trebuchet MS"/>
              </a:rPr>
              <a:t>COST FinAI meets Brussels, 14-15 May 2024, Brussels, Belgium</a:t>
            </a:r>
            <a:endParaRPr sz="4621">
              <a:solidFill>
                <a:schemeClr val="dk1"/>
              </a:solidFill>
              <a:highlight>
                <a:schemeClr val="lt1"/>
              </a:highlight>
              <a:latin typeface="Trebuchet MS"/>
              <a:ea typeface="Trebuchet MS"/>
              <a:cs typeface="Trebuchet MS"/>
              <a:sym typeface="Trebuchet MS"/>
            </a:endParaRPr>
          </a:p>
          <a:p>
            <a:pPr indent="-301960" lvl="1" marL="914400" rtl="0" algn="l">
              <a:spcBef>
                <a:spcPts val="0"/>
              </a:spcBef>
              <a:spcAft>
                <a:spcPts val="0"/>
              </a:spcAft>
              <a:buClr>
                <a:schemeClr val="dk1"/>
              </a:buClr>
              <a:buSzPct val="100000"/>
              <a:buFont typeface="Trebuchet MS"/>
              <a:buChar char="●"/>
            </a:pPr>
            <a:r>
              <a:rPr lang="en-US" sz="4621">
                <a:solidFill>
                  <a:schemeClr val="dk1"/>
                </a:solidFill>
                <a:highlight>
                  <a:schemeClr val="lt1"/>
                </a:highlight>
                <a:latin typeface="Trebuchet MS"/>
                <a:ea typeface="Trebuchet MS"/>
                <a:cs typeface="Trebuchet MS"/>
                <a:sym typeface="Trebuchet MS"/>
              </a:rPr>
              <a:t>Presentation: "AI tools for fraud prevention in crowdfunding" by Ștefana Belbe</a:t>
            </a:r>
            <a:endParaRPr sz="4621">
              <a:solidFill>
                <a:schemeClr val="dk1"/>
              </a:solidFill>
              <a:highlight>
                <a:schemeClr val="lt1"/>
              </a:highlight>
              <a:latin typeface="Trebuchet MS"/>
              <a:ea typeface="Trebuchet MS"/>
              <a:cs typeface="Trebuchet MS"/>
              <a:sym typeface="Trebuchet MS"/>
            </a:endParaRPr>
          </a:p>
          <a:p>
            <a:pPr indent="-301960" lvl="0" marL="457200" rtl="0" algn="l">
              <a:spcBef>
                <a:spcPts val="0"/>
              </a:spcBef>
              <a:spcAft>
                <a:spcPts val="0"/>
              </a:spcAft>
              <a:buClr>
                <a:schemeClr val="dk1"/>
              </a:buClr>
              <a:buSzPct val="100000"/>
              <a:buFont typeface="Trebuchet MS"/>
              <a:buAutoNum type="arabicPeriod"/>
            </a:pPr>
            <a:r>
              <a:rPr lang="en-US" sz="4621">
                <a:solidFill>
                  <a:schemeClr val="dk1"/>
                </a:solidFill>
                <a:highlight>
                  <a:schemeClr val="lt1"/>
                </a:highlight>
                <a:latin typeface="Trebuchet MS"/>
                <a:ea typeface="Trebuchet MS"/>
                <a:cs typeface="Trebuchet MS"/>
                <a:sym typeface="Trebuchet MS"/>
              </a:rPr>
              <a:t>COST FinAI PhD School on Fintech and AI in Finance, 10-14 June 2024, Enschede, Netherlands</a:t>
            </a:r>
            <a:endParaRPr sz="4621">
              <a:solidFill>
                <a:schemeClr val="dk1"/>
              </a:solidFill>
              <a:highlight>
                <a:schemeClr val="lt1"/>
              </a:highlight>
              <a:latin typeface="Trebuchet MS"/>
              <a:ea typeface="Trebuchet MS"/>
              <a:cs typeface="Trebuchet MS"/>
              <a:sym typeface="Trebuchet MS"/>
            </a:endParaRPr>
          </a:p>
          <a:p>
            <a:pPr indent="-301960" lvl="1" marL="914400" rtl="0" algn="l">
              <a:spcBef>
                <a:spcPts val="0"/>
              </a:spcBef>
              <a:spcAft>
                <a:spcPts val="0"/>
              </a:spcAft>
              <a:buClr>
                <a:schemeClr val="dk1"/>
              </a:buClr>
              <a:buSzPct val="100000"/>
              <a:buFont typeface="Trebuchet MS"/>
              <a:buChar char="●"/>
            </a:pPr>
            <a:r>
              <a:rPr lang="en-US" sz="4621">
                <a:solidFill>
                  <a:schemeClr val="dk1"/>
                </a:solidFill>
                <a:highlight>
                  <a:schemeClr val="lt1"/>
                </a:highlight>
                <a:latin typeface="Trebuchet MS"/>
                <a:ea typeface="Trebuchet MS"/>
                <a:cs typeface="Trebuchet MS"/>
                <a:sym typeface="Trebuchet MS"/>
              </a:rPr>
              <a:t>Workshop: "Data Modelling, Step by Step Public P2P" by Ștefana Belbe, Liana Stanca, Karsten Wenzlaff, Lucia Gomez</a:t>
            </a:r>
            <a:endParaRPr sz="4225">
              <a:solidFill>
                <a:schemeClr val="dk1"/>
              </a:solidFill>
              <a:highlight>
                <a:schemeClr val="lt1"/>
              </a:highlight>
              <a:latin typeface="Trebuchet MS"/>
              <a:ea typeface="Trebuchet MS"/>
              <a:cs typeface="Trebuchet MS"/>
              <a:sym typeface="Trebuchet MS"/>
            </a:endParaRPr>
          </a:p>
          <a:p>
            <a:pPr indent="-295687" lvl="0" marL="457200" rtl="0" algn="l">
              <a:spcBef>
                <a:spcPts val="0"/>
              </a:spcBef>
              <a:spcAft>
                <a:spcPts val="0"/>
              </a:spcAft>
              <a:buClr>
                <a:schemeClr val="dk1"/>
              </a:buClr>
              <a:buSzPct val="100000"/>
              <a:buFont typeface="Trebuchet MS"/>
              <a:buAutoNum type="arabicPeriod"/>
            </a:pPr>
            <a:r>
              <a:rPr lang="en-US" sz="4225">
                <a:solidFill>
                  <a:schemeClr val="dk1"/>
                </a:solidFill>
                <a:highlight>
                  <a:schemeClr val="lt1"/>
                </a:highlight>
                <a:latin typeface="Trebuchet MS"/>
                <a:ea typeface="Trebuchet MS"/>
                <a:cs typeface="Trebuchet MS"/>
                <a:sym typeface="Trebuchet MS"/>
              </a:rPr>
              <a:t>Women In Fintech and AI IV, 27-28 June 2024, Rethymno, Greece</a:t>
            </a:r>
            <a:endParaRPr sz="4225">
              <a:solidFill>
                <a:schemeClr val="dk1"/>
              </a:solidFill>
              <a:highlight>
                <a:schemeClr val="lt1"/>
              </a:highlight>
              <a:latin typeface="Trebuchet MS"/>
              <a:ea typeface="Trebuchet MS"/>
              <a:cs typeface="Trebuchet MS"/>
              <a:sym typeface="Trebuchet MS"/>
            </a:endParaRPr>
          </a:p>
          <a:p>
            <a:pPr indent="-295687" lvl="1" marL="914400" rtl="0" algn="l">
              <a:spcBef>
                <a:spcPts val="0"/>
              </a:spcBef>
              <a:spcAft>
                <a:spcPts val="0"/>
              </a:spcAft>
              <a:buClr>
                <a:schemeClr val="dk1"/>
              </a:buClr>
              <a:buSzPct val="100000"/>
              <a:buFont typeface="Trebuchet MS"/>
              <a:buChar char="●"/>
            </a:pPr>
            <a:r>
              <a:rPr lang="en-US" sz="4225">
                <a:solidFill>
                  <a:schemeClr val="dk1"/>
                </a:solidFill>
                <a:highlight>
                  <a:schemeClr val="lt1"/>
                </a:highlight>
                <a:latin typeface="Trebuchet MS"/>
                <a:ea typeface="Trebuchet MS"/>
                <a:cs typeface="Trebuchet MS"/>
                <a:sym typeface="Trebuchet MS"/>
              </a:rPr>
              <a:t>Presentation: "Leveraging AI Tools for fraud prevention in crowdfunding" by Ștefana Belbe, Liana Stanca, Karsten Wenzlaff, Lucia Gomez</a:t>
            </a:r>
            <a:endParaRPr sz="4225">
              <a:solidFill>
                <a:schemeClr val="dk1"/>
              </a:solidFill>
              <a:highlight>
                <a:schemeClr val="lt1"/>
              </a:highlight>
              <a:latin typeface="Trebuchet MS"/>
              <a:ea typeface="Trebuchet MS"/>
              <a:cs typeface="Trebuchet MS"/>
              <a:sym typeface="Trebuchet MS"/>
            </a:endParaRPr>
          </a:p>
          <a:p>
            <a:pPr indent="-295687" lvl="1" marL="914400" rtl="0" algn="l">
              <a:spcBef>
                <a:spcPts val="0"/>
              </a:spcBef>
              <a:spcAft>
                <a:spcPts val="0"/>
              </a:spcAft>
              <a:buClr>
                <a:schemeClr val="dk1"/>
              </a:buClr>
              <a:buSzPct val="100000"/>
              <a:buFont typeface="Trebuchet MS"/>
              <a:buChar char="●"/>
            </a:pPr>
            <a:r>
              <a:rPr lang="en-US" sz="4225">
                <a:solidFill>
                  <a:schemeClr val="dk1"/>
                </a:solidFill>
                <a:highlight>
                  <a:schemeClr val="lt1"/>
                </a:highlight>
                <a:latin typeface="Trebuchet MS"/>
                <a:ea typeface="Trebuchet MS"/>
                <a:cs typeface="Trebuchet MS"/>
                <a:sym typeface="Trebuchet MS"/>
              </a:rPr>
              <a:t>Presentation: "Evaluation of the Space-time Effects of COVID-19 on Loans and Savings in Romania" by Ștefana Belbe (won BEST WI-FI 2024 Young Researcher award), Moldovan Darie, Andrieș Alin, Philipp Otto, Mare Codruța</a:t>
            </a:r>
            <a:endParaRPr sz="4225">
              <a:solidFill>
                <a:schemeClr val="dk1"/>
              </a:solidFill>
              <a:highlight>
                <a:schemeClr val="lt1"/>
              </a:highlight>
              <a:latin typeface="Trebuchet MS"/>
              <a:ea typeface="Trebuchet MS"/>
              <a:cs typeface="Trebuchet MS"/>
              <a:sym typeface="Trebuchet MS"/>
            </a:endParaRPr>
          </a:p>
          <a:p>
            <a:pPr indent="-295687" lvl="0" marL="457200" rtl="0" algn="l">
              <a:spcBef>
                <a:spcPts val="0"/>
              </a:spcBef>
              <a:spcAft>
                <a:spcPts val="0"/>
              </a:spcAft>
              <a:buClr>
                <a:schemeClr val="dk1"/>
              </a:buClr>
              <a:buSzPct val="100000"/>
              <a:buFont typeface="Trebuchet MS"/>
              <a:buAutoNum type="arabicPeriod"/>
            </a:pPr>
            <a:r>
              <a:rPr lang="en-US" sz="4225">
                <a:solidFill>
                  <a:schemeClr val="dk1"/>
                </a:solidFill>
                <a:highlight>
                  <a:schemeClr val="lt1"/>
                </a:highlight>
                <a:latin typeface="Trebuchet MS"/>
                <a:ea typeface="Trebuchet MS"/>
                <a:cs typeface="Trebuchet MS"/>
                <a:sym typeface="Trebuchet MS"/>
              </a:rPr>
              <a:t>Ethics in AI and Digital Finance, 10-11 July 2024, Coimbra, Portugal</a:t>
            </a:r>
            <a:endParaRPr sz="4225">
              <a:solidFill>
                <a:schemeClr val="dk1"/>
              </a:solidFill>
              <a:highlight>
                <a:schemeClr val="lt1"/>
              </a:highlight>
              <a:latin typeface="Trebuchet MS"/>
              <a:ea typeface="Trebuchet MS"/>
              <a:cs typeface="Trebuchet MS"/>
              <a:sym typeface="Trebuchet MS"/>
            </a:endParaRPr>
          </a:p>
          <a:p>
            <a:pPr indent="-256215" lvl="1" marL="914400" rtl="0" algn="l">
              <a:spcBef>
                <a:spcPts val="0"/>
              </a:spcBef>
              <a:spcAft>
                <a:spcPts val="0"/>
              </a:spcAft>
              <a:buClr>
                <a:schemeClr val="dk1"/>
              </a:buClr>
              <a:buSzPct val="41163"/>
              <a:buFont typeface="Trebuchet MS"/>
              <a:buChar char="●"/>
            </a:pPr>
            <a:r>
              <a:rPr lang="en-US" sz="4225">
                <a:solidFill>
                  <a:schemeClr val="dk1"/>
                </a:solidFill>
                <a:highlight>
                  <a:schemeClr val="lt1"/>
                </a:highlight>
                <a:latin typeface="Trebuchet MS"/>
                <a:ea typeface="Trebuchet MS"/>
                <a:cs typeface="Trebuchet MS"/>
                <a:sym typeface="Trebuchet MS"/>
              </a:rPr>
              <a:t>Presentation: "The potential of XAI &amp; Agentic AI in FinTech" by Ștefana Belbe(</a:t>
            </a:r>
            <a:r>
              <a:rPr i="1" lang="en-US" sz="4396">
                <a:solidFill>
                  <a:schemeClr val="dk1"/>
                </a:solidFill>
                <a:latin typeface="Trebuchet MS"/>
                <a:ea typeface="Trebuchet MS"/>
                <a:cs typeface="Trebuchet MS"/>
                <a:sym typeface="Trebuchet MS"/>
              </a:rPr>
              <a:t>presenter)</a:t>
            </a:r>
            <a:r>
              <a:rPr lang="en-US" sz="4225">
                <a:solidFill>
                  <a:schemeClr val="dk1"/>
                </a:solidFill>
                <a:highlight>
                  <a:schemeClr val="lt1"/>
                </a:highlight>
                <a:latin typeface="Trebuchet MS"/>
                <a:ea typeface="Trebuchet MS"/>
                <a:cs typeface="Trebuchet MS"/>
                <a:sym typeface="Trebuchet MS"/>
              </a:rPr>
              <a:t>, Liana Stanca</a:t>
            </a:r>
            <a:r>
              <a:rPr lang="en-US" sz="4225">
                <a:solidFill>
                  <a:schemeClr val="dk1"/>
                </a:solidFill>
                <a:highlight>
                  <a:schemeClr val="lt1"/>
                </a:highlight>
                <a:latin typeface="Trebuchet MS"/>
                <a:ea typeface="Trebuchet MS"/>
                <a:cs typeface="Trebuchet MS"/>
                <a:sym typeface="Trebuchet MS"/>
              </a:rPr>
              <a:t>(</a:t>
            </a:r>
            <a:r>
              <a:rPr i="1" lang="en-US" sz="4396">
                <a:solidFill>
                  <a:schemeClr val="dk1"/>
                </a:solidFill>
                <a:latin typeface="Trebuchet MS"/>
                <a:ea typeface="Trebuchet MS"/>
                <a:cs typeface="Trebuchet MS"/>
                <a:sym typeface="Trebuchet MS"/>
              </a:rPr>
              <a:t>presenter)</a:t>
            </a:r>
            <a:endParaRPr sz="3836">
              <a:solidFill>
                <a:schemeClr val="dk1"/>
              </a:solidFill>
              <a:highlight>
                <a:schemeClr val="lt1"/>
              </a:highlight>
              <a:latin typeface="Roboto"/>
              <a:ea typeface="Roboto"/>
              <a:cs typeface="Roboto"/>
              <a:sym typeface="Roboto"/>
            </a:endParaRPr>
          </a:p>
          <a:p>
            <a:pPr indent="0" lvl="0" marL="0" rtl="0" algn="l">
              <a:spcBef>
                <a:spcPts val="0"/>
              </a:spcBef>
              <a:spcAft>
                <a:spcPts val="0"/>
              </a:spcAft>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